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</p:sldIdLst>
  <p:sldSz cx="32397700" cy="43192700"/>
  <p:notesSz cx="6858000" cy="9144000"/>
  <p:embeddedFontLst>
    <p:embeddedFont>
      <p:font typeface="Open Sans Bold" charset="1" panose="020B0806030504020204"/>
      <p:regular r:id="rId7"/>
    </p:embeddedFont>
    <p:embeddedFont>
      <p:font typeface="Open Sans" charset="1" panose="020B0606030504020204"/>
      <p:regular r:id="rId8"/>
    </p:embeddedFont>
    <p:embeddedFont>
      <p:font typeface="Arial Bold" charset="1" panose="020B0704020202020204"/>
      <p:regular r:id="rId9"/>
    </p:embeddedFont>
    <p:embeddedFont>
      <p:font typeface="Arial" charset="1" panose="020B0604020202020204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png" Type="http://schemas.openxmlformats.org/officeDocument/2006/relationships/image"/><Relationship Id="rId12" Target="../media/image11.png" Type="http://schemas.openxmlformats.org/officeDocument/2006/relationships/image"/><Relationship Id="rId13" Target="../media/image12.png" Type="http://schemas.openxmlformats.org/officeDocument/2006/relationships/image"/><Relationship Id="rId14" Target="../media/image13.png" Type="http://schemas.openxmlformats.org/officeDocument/2006/relationships/image"/><Relationship Id="rId15" Target="../media/image14.png" Type="http://schemas.openxmlformats.org/officeDocument/2006/relationships/image"/><Relationship Id="rId16" Target="../media/image15.pn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8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75014" y="-190940"/>
            <a:ext cx="32049971" cy="4462169"/>
            <a:chOff x="0" y="0"/>
            <a:chExt cx="42733295" cy="594955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6909767" y="642838"/>
              <a:ext cx="15699954" cy="4437151"/>
            </a:xfrm>
            <a:custGeom>
              <a:avLst/>
              <a:gdLst/>
              <a:ahLst/>
              <a:cxnLst/>
              <a:rect r="r" b="b" t="t" l="l"/>
              <a:pathLst>
                <a:path h="4437151" w="15699954">
                  <a:moveTo>
                    <a:pt x="0" y="0"/>
                  </a:moveTo>
                  <a:lnTo>
                    <a:pt x="15699954" y="0"/>
                  </a:lnTo>
                  <a:lnTo>
                    <a:pt x="15699954" y="4437151"/>
                  </a:lnTo>
                  <a:lnTo>
                    <a:pt x="0" y="44371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6036" t="-21359" r="-5859" b="-10679"/>
              </a:stretch>
            </a:blipFill>
          </p:spPr>
        </p:sp>
        <p:sp>
          <p:nvSpPr>
            <p:cNvPr name="AutoShape 4" id="4"/>
            <p:cNvSpPr/>
            <p:nvPr/>
          </p:nvSpPr>
          <p:spPr>
            <a:xfrm>
              <a:off x="23328563" y="0"/>
              <a:ext cx="0" cy="5949559"/>
            </a:xfrm>
            <a:prstGeom prst="line">
              <a:avLst/>
            </a:prstGeom>
            <a:ln cap="flat" w="241300">
              <a:solidFill>
                <a:srgbClr val="B5C0EB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0" y="377385"/>
              <a:ext cx="6308554" cy="4968055"/>
            </a:xfrm>
            <a:custGeom>
              <a:avLst/>
              <a:gdLst/>
              <a:ahLst/>
              <a:cxnLst/>
              <a:rect r="r" b="b" t="t" l="l"/>
              <a:pathLst>
                <a:path h="4968055" w="6308554">
                  <a:moveTo>
                    <a:pt x="0" y="0"/>
                  </a:moveTo>
                  <a:lnTo>
                    <a:pt x="6308554" y="0"/>
                  </a:lnTo>
                  <a:lnTo>
                    <a:pt x="6308554" y="4968056"/>
                  </a:lnTo>
                  <a:lnTo>
                    <a:pt x="0" y="49680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25382" t="-17695" r="-18414" b="-28381"/>
              </a:stretch>
            </a:blipFill>
          </p:spPr>
        </p:sp>
        <p:sp>
          <p:nvSpPr>
            <p:cNvPr name="TextBox 6" id="6"/>
            <p:cNvSpPr txBox="true"/>
            <p:nvPr/>
          </p:nvSpPr>
          <p:spPr>
            <a:xfrm rot="0">
              <a:off x="24047404" y="837000"/>
              <a:ext cx="18685891" cy="393452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7938"/>
                </a:lnSpc>
              </a:pPr>
              <a:r>
                <a:rPr lang="en-US" sz="5670" b="true">
                  <a:solidFill>
                    <a:srgbClr val="2F50C9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Lei de Diretrizes e Bases </a:t>
              </a:r>
            </a:p>
            <a:p>
              <a:pPr algn="l">
                <a:lnSpc>
                  <a:spcPts val="7938"/>
                </a:lnSpc>
              </a:pPr>
              <a:r>
                <a:rPr lang="en-US" sz="5670" b="true">
                  <a:solidFill>
                    <a:srgbClr val="2F50C9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da Educação Nacional - LDB 30 anos: </a:t>
              </a:r>
            </a:p>
            <a:p>
              <a:pPr algn="l">
                <a:lnSpc>
                  <a:spcPts val="7938"/>
                </a:lnSpc>
              </a:pPr>
              <a:r>
                <a:rPr lang="en-US" sz="5670">
                  <a:solidFill>
                    <a:srgbClr val="2F50C9"/>
                  </a:solidFill>
                  <a:latin typeface="Open Sans"/>
                  <a:ea typeface="Open Sans"/>
                  <a:cs typeface="Open Sans"/>
                  <a:sym typeface="Open Sans"/>
                </a:rPr>
                <a:t>Limites</a:t>
              </a:r>
              <a:r>
                <a:rPr lang="en-US" sz="5670">
                  <a:solidFill>
                    <a:srgbClr val="2F50C9"/>
                  </a:solidFill>
                  <a:latin typeface="Open Sans"/>
                  <a:ea typeface="Open Sans"/>
                  <a:cs typeface="Open Sans"/>
                  <a:sym typeface="Open Sans"/>
                </a:rPr>
                <a:t>, desafios e perspectivas</a:t>
              </a: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870418" y="41450483"/>
            <a:ext cx="30659165" cy="1360841"/>
            <a:chOff x="0" y="0"/>
            <a:chExt cx="40878886" cy="1814454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3039720" y="193776"/>
              <a:ext cx="4408313" cy="1426901"/>
            </a:xfrm>
            <a:custGeom>
              <a:avLst/>
              <a:gdLst/>
              <a:ahLst/>
              <a:cxnLst/>
              <a:rect r="r" b="b" t="t" l="l"/>
              <a:pathLst>
                <a:path h="1426901" w="4408313">
                  <a:moveTo>
                    <a:pt x="0" y="0"/>
                  </a:moveTo>
                  <a:lnTo>
                    <a:pt x="4408314" y="0"/>
                  </a:lnTo>
                  <a:lnTo>
                    <a:pt x="4408314" y="1426902"/>
                  </a:lnTo>
                  <a:lnTo>
                    <a:pt x="0" y="14269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8269812" y="208601"/>
              <a:ext cx="1169387" cy="1397252"/>
            </a:xfrm>
            <a:custGeom>
              <a:avLst/>
              <a:gdLst/>
              <a:ahLst/>
              <a:cxnLst/>
              <a:rect r="r" b="b" t="t" l="l"/>
              <a:pathLst>
                <a:path h="1397252" w="1169387">
                  <a:moveTo>
                    <a:pt x="0" y="0"/>
                  </a:moveTo>
                  <a:lnTo>
                    <a:pt x="1169388" y="0"/>
                  </a:lnTo>
                  <a:lnTo>
                    <a:pt x="1169388" y="1397252"/>
                  </a:lnTo>
                  <a:lnTo>
                    <a:pt x="0" y="13972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43301" t="-26727" r="-47090" b="-32616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10260978" y="74931"/>
              <a:ext cx="1850336" cy="1664592"/>
            </a:xfrm>
            <a:custGeom>
              <a:avLst/>
              <a:gdLst/>
              <a:ahLst/>
              <a:cxnLst/>
              <a:rect r="r" b="b" t="t" l="l"/>
              <a:pathLst>
                <a:path h="1664592" w="1850336">
                  <a:moveTo>
                    <a:pt x="0" y="0"/>
                  </a:moveTo>
                  <a:lnTo>
                    <a:pt x="1850336" y="0"/>
                  </a:lnTo>
                  <a:lnTo>
                    <a:pt x="1850336" y="1664592"/>
                  </a:lnTo>
                  <a:lnTo>
                    <a:pt x="0" y="16645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0" b="-12640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false" flipV="false" rot="60000">
              <a:off x="12945812" y="170578"/>
              <a:ext cx="1795930" cy="1473299"/>
            </a:xfrm>
            <a:custGeom>
              <a:avLst/>
              <a:gdLst/>
              <a:ahLst/>
              <a:cxnLst/>
              <a:rect r="r" b="b" t="t" l="l"/>
              <a:pathLst>
                <a:path h="1473299" w="1795930">
                  <a:moveTo>
                    <a:pt x="0" y="0"/>
                  </a:moveTo>
                  <a:lnTo>
                    <a:pt x="1795930" y="0"/>
                  </a:lnTo>
                  <a:lnTo>
                    <a:pt x="1795930" y="1473299"/>
                  </a:lnTo>
                  <a:lnTo>
                    <a:pt x="0" y="14732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4479" t="0" r="-4479" b="0"/>
              </a:stretch>
            </a:blip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15576240" y="177381"/>
              <a:ext cx="1463134" cy="1459692"/>
            </a:xfrm>
            <a:custGeom>
              <a:avLst/>
              <a:gdLst/>
              <a:ahLst/>
              <a:cxnLst/>
              <a:rect r="r" b="b" t="t" l="l"/>
              <a:pathLst>
                <a:path h="1459692" w="1463134">
                  <a:moveTo>
                    <a:pt x="0" y="0"/>
                  </a:moveTo>
                  <a:lnTo>
                    <a:pt x="1463134" y="0"/>
                  </a:lnTo>
                  <a:lnTo>
                    <a:pt x="1463134" y="1459692"/>
                  </a:lnTo>
                  <a:lnTo>
                    <a:pt x="0" y="1459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0" t="0" r="0" b="0"/>
              </a:stretch>
            </a:blip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17861153" y="79088"/>
              <a:ext cx="1950261" cy="1656278"/>
            </a:xfrm>
            <a:custGeom>
              <a:avLst/>
              <a:gdLst/>
              <a:ahLst/>
              <a:cxnLst/>
              <a:rect r="r" b="b" t="t" l="l"/>
              <a:pathLst>
                <a:path h="1656278" w="1950261">
                  <a:moveTo>
                    <a:pt x="0" y="0"/>
                  </a:moveTo>
                  <a:lnTo>
                    <a:pt x="1950261" y="0"/>
                  </a:lnTo>
                  <a:lnTo>
                    <a:pt x="1950261" y="1656278"/>
                  </a:lnTo>
                  <a:lnTo>
                    <a:pt x="0" y="16562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0" t="-11483" r="-5363" b="-12582"/>
              </a:stretch>
            </a:blip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20633193" y="0"/>
              <a:ext cx="2506566" cy="1814454"/>
            </a:xfrm>
            <a:custGeom>
              <a:avLst/>
              <a:gdLst/>
              <a:ahLst/>
              <a:cxnLst/>
              <a:rect r="r" b="b" t="t" l="l"/>
              <a:pathLst>
                <a:path h="1814454" w="2506566">
                  <a:moveTo>
                    <a:pt x="0" y="0"/>
                  </a:moveTo>
                  <a:lnTo>
                    <a:pt x="2506565" y="0"/>
                  </a:lnTo>
                  <a:lnTo>
                    <a:pt x="2506565" y="1814454"/>
                  </a:lnTo>
                  <a:lnTo>
                    <a:pt x="0" y="18144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0" t="0" r="0" b="0"/>
              </a:stretch>
            </a:blip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23961537" y="141359"/>
              <a:ext cx="1531736" cy="1531736"/>
            </a:xfrm>
            <a:custGeom>
              <a:avLst/>
              <a:gdLst/>
              <a:ahLst/>
              <a:cxnLst/>
              <a:rect r="r" b="b" t="t" l="l"/>
              <a:pathLst>
                <a:path h="1531736" w="1531736">
                  <a:moveTo>
                    <a:pt x="0" y="0"/>
                  </a:moveTo>
                  <a:lnTo>
                    <a:pt x="1531736" y="0"/>
                  </a:lnTo>
                  <a:lnTo>
                    <a:pt x="1531736" y="1531736"/>
                  </a:lnTo>
                  <a:lnTo>
                    <a:pt x="0" y="15317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l="0" t="0" r="0" b="0"/>
              </a:stretch>
            </a:blipFill>
          </p:spPr>
        </p:sp>
        <p:sp>
          <p:nvSpPr>
            <p:cNvPr name="Freeform 16" id="16"/>
            <p:cNvSpPr/>
            <p:nvPr/>
          </p:nvSpPr>
          <p:spPr>
            <a:xfrm flipH="false" flipV="false" rot="0">
              <a:off x="34329759" y="327068"/>
              <a:ext cx="4229056" cy="1160319"/>
            </a:xfrm>
            <a:custGeom>
              <a:avLst/>
              <a:gdLst/>
              <a:ahLst/>
              <a:cxnLst/>
              <a:rect r="r" b="b" t="t" l="l"/>
              <a:pathLst>
                <a:path h="1160319" w="4229056">
                  <a:moveTo>
                    <a:pt x="0" y="0"/>
                  </a:moveTo>
                  <a:lnTo>
                    <a:pt x="4229057" y="0"/>
                  </a:lnTo>
                  <a:lnTo>
                    <a:pt x="4229057" y="1160319"/>
                  </a:lnTo>
                  <a:lnTo>
                    <a:pt x="0" y="1160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 l="0" t="0" r="0" b="0"/>
              </a:stretch>
            </a:blipFill>
          </p:spPr>
        </p:sp>
        <p:sp>
          <p:nvSpPr>
            <p:cNvPr name="Freeform 17" id="17"/>
            <p:cNvSpPr/>
            <p:nvPr/>
          </p:nvSpPr>
          <p:spPr>
            <a:xfrm flipH="false" flipV="false" rot="0">
              <a:off x="39380594" y="48563"/>
              <a:ext cx="1498292" cy="1717328"/>
            </a:xfrm>
            <a:custGeom>
              <a:avLst/>
              <a:gdLst/>
              <a:ahLst/>
              <a:cxnLst/>
              <a:rect r="r" b="b" t="t" l="l"/>
              <a:pathLst>
                <a:path h="1717328" w="1498292">
                  <a:moveTo>
                    <a:pt x="0" y="0"/>
                  </a:moveTo>
                  <a:lnTo>
                    <a:pt x="1498292" y="0"/>
                  </a:lnTo>
                  <a:lnTo>
                    <a:pt x="1498292" y="1717328"/>
                  </a:lnTo>
                  <a:lnTo>
                    <a:pt x="0" y="17173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 l="0" t="0" r="0" b="-32839"/>
              </a:stretch>
            </a:blipFill>
          </p:spPr>
        </p:sp>
        <p:sp>
          <p:nvSpPr>
            <p:cNvPr name="Freeform 18" id="18"/>
            <p:cNvSpPr/>
            <p:nvPr/>
          </p:nvSpPr>
          <p:spPr>
            <a:xfrm flipH="false" flipV="false" rot="0">
              <a:off x="31579903" y="135996"/>
              <a:ext cx="1928077" cy="1542462"/>
            </a:xfrm>
            <a:custGeom>
              <a:avLst/>
              <a:gdLst/>
              <a:ahLst/>
              <a:cxnLst/>
              <a:rect r="r" b="b" t="t" l="l"/>
              <a:pathLst>
                <a:path h="1542462" w="1928077">
                  <a:moveTo>
                    <a:pt x="0" y="0"/>
                  </a:moveTo>
                  <a:lnTo>
                    <a:pt x="1928078" y="0"/>
                  </a:lnTo>
                  <a:lnTo>
                    <a:pt x="1928078" y="1542462"/>
                  </a:lnTo>
                  <a:lnTo>
                    <a:pt x="0" y="15424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 l="0" t="0" r="0" b="0"/>
              </a:stretch>
            </a:blipFill>
          </p:spPr>
        </p:sp>
        <p:sp>
          <p:nvSpPr>
            <p:cNvPr name="Freeform 19" id="19"/>
            <p:cNvSpPr/>
            <p:nvPr/>
          </p:nvSpPr>
          <p:spPr>
            <a:xfrm flipH="false" flipV="false" rot="0">
              <a:off x="28779620" y="102772"/>
              <a:ext cx="1978505" cy="1608911"/>
            </a:xfrm>
            <a:custGeom>
              <a:avLst/>
              <a:gdLst/>
              <a:ahLst/>
              <a:cxnLst/>
              <a:rect r="r" b="b" t="t" l="l"/>
              <a:pathLst>
                <a:path h="1608911" w="1978505">
                  <a:moveTo>
                    <a:pt x="0" y="0"/>
                  </a:moveTo>
                  <a:lnTo>
                    <a:pt x="1978505" y="0"/>
                  </a:lnTo>
                  <a:lnTo>
                    <a:pt x="1978505" y="1608910"/>
                  </a:lnTo>
                  <a:lnTo>
                    <a:pt x="0" y="16089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/>
              <a:stretch>
                <a:fillRect l="0" t="-8147" r="0" b="-14824"/>
              </a:stretch>
            </a:blipFill>
          </p:spPr>
        </p:sp>
        <p:sp>
          <p:nvSpPr>
            <p:cNvPr name="Freeform 20" id="20"/>
            <p:cNvSpPr/>
            <p:nvPr/>
          </p:nvSpPr>
          <p:spPr>
            <a:xfrm flipH="false" flipV="false" rot="0">
              <a:off x="26315052" y="158804"/>
              <a:ext cx="1642789" cy="1496847"/>
            </a:xfrm>
            <a:custGeom>
              <a:avLst/>
              <a:gdLst/>
              <a:ahLst/>
              <a:cxnLst/>
              <a:rect r="r" b="b" t="t" l="l"/>
              <a:pathLst>
                <a:path h="1496847" w="1642789">
                  <a:moveTo>
                    <a:pt x="0" y="0"/>
                  </a:moveTo>
                  <a:lnTo>
                    <a:pt x="1642789" y="0"/>
                  </a:lnTo>
                  <a:lnTo>
                    <a:pt x="1642789" y="1496846"/>
                  </a:lnTo>
                  <a:lnTo>
                    <a:pt x="0" y="14968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/>
              <a:stretch>
                <a:fillRect l="0" t="0" r="0" b="0"/>
              </a:stretch>
            </a:blipFill>
          </p:spPr>
        </p:sp>
        <p:sp>
          <p:nvSpPr>
            <p:cNvPr name="Freeform 21" id="21"/>
            <p:cNvSpPr/>
            <p:nvPr/>
          </p:nvSpPr>
          <p:spPr>
            <a:xfrm flipH="false" flipV="false" rot="0">
              <a:off x="0" y="13088"/>
              <a:ext cx="2217942" cy="1788279"/>
            </a:xfrm>
            <a:custGeom>
              <a:avLst/>
              <a:gdLst/>
              <a:ahLst/>
              <a:cxnLst/>
              <a:rect r="r" b="b" t="t" l="l"/>
              <a:pathLst>
                <a:path h="1788279" w="2217942">
                  <a:moveTo>
                    <a:pt x="0" y="0"/>
                  </a:moveTo>
                  <a:lnTo>
                    <a:pt x="2217942" y="0"/>
                  </a:lnTo>
                  <a:lnTo>
                    <a:pt x="2217942" y="1788279"/>
                  </a:lnTo>
                  <a:lnTo>
                    <a:pt x="0" y="17882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25090" t="-14409" r="-20789" b="-30335"/>
              </a:stretch>
            </a:blipFill>
          </p:spPr>
        </p:sp>
      </p:grpSp>
      <p:sp>
        <p:nvSpPr>
          <p:cNvPr name="TextBox 22" id="22"/>
          <p:cNvSpPr txBox="true"/>
          <p:nvPr/>
        </p:nvSpPr>
        <p:spPr>
          <a:xfrm rot="0">
            <a:off x="11092219" y="4937978"/>
            <a:ext cx="10215562" cy="14065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8000" b="true">
                <a:solidFill>
                  <a:srgbClr val="2F50C9"/>
                </a:solidFill>
                <a:latin typeface="Arial Bold"/>
                <a:ea typeface="Arial Bold"/>
                <a:cs typeface="Arial Bold"/>
                <a:sym typeface="Arial Bold"/>
              </a:rPr>
              <a:t>TÍTULO DO RESUMO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2110046" y="7169931"/>
            <a:ext cx="28179908" cy="21240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 b="true">
                <a:solidFill>
                  <a:srgbClr val="2F50C9"/>
                </a:solidFill>
                <a:latin typeface="Arial Bold"/>
                <a:ea typeface="Arial Bold"/>
                <a:cs typeface="Arial Bold"/>
                <a:sym typeface="Arial Bold"/>
              </a:rPr>
              <a:t>Autor1, Instituição; Autor2, Instituição; Autor3, Instituição; Autor4, Instituição, email</a:t>
            </a:r>
          </a:p>
        </p:txBody>
      </p:sp>
      <p:grpSp>
        <p:nvGrpSpPr>
          <p:cNvPr name="Group 24" id="24"/>
          <p:cNvGrpSpPr/>
          <p:nvPr/>
        </p:nvGrpSpPr>
        <p:grpSpPr>
          <a:xfrm rot="0">
            <a:off x="1485653" y="9778000"/>
            <a:ext cx="14400000" cy="1319888"/>
            <a:chOff x="0" y="0"/>
            <a:chExt cx="1204148" cy="110371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1204148" cy="110371"/>
            </a:xfrm>
            <a:custGeom>
              <a:avLst/>
              <a:gdLst/>
              <a:ahLst/>
              <a:cxnLst/>
              <a:rect r="r" b="b" t="t" l="l"/>
              <a:pathLst>
                <a:path h="110371" w="1204148">
                  <a:moveTo>
                    <a:pt x="0" y="0"/>
                  </a:moveTo>
                  <a:lnTo>
                    <a:pt x="1204148" y="0"/>
                  </a:lnTo>
                  <a:lnTo>
                    <a:pt x="1204148" y="110371"/>
                  </a:lnTo>
                  <a:lnTo>
                    <a:pt x="0" y="110371"/>
                  </a:lnTo>
                  <a:close/>
                </a:path>
              </a:pathLst>
            </a:custGeom>
            <a:solidFill>
              <a:srgbClr val="011E58"/>
            </a:solidFill>
          </p:spPr>
        </p:sp>
        <p:sp>
          <p:nvSpPr>
            <p:cNvPr name="TextBox 26" id="26"/>
            <p:cNvSpPr txBox="true"/>
            <p:nvPr/>
          </p:nvSpPr>
          <p:spPr>
            <a:xfrm>
              <a:off x="0" y="-142875"/>
              <a:ext cx="1204148" cy="25324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8400"/>
                </a:lnSpc>
              </a:pPr>
              <a:r>
                <a:rPr lang="en-US" b="true" sz="6000">
                  <a:solidFill>
                    <a:srgbClr val="FFFFFF"/>
                  </a:solidFill>
                  <a:latin typeface="Arial Bold"/>
                  <a:ea typeface="Arial Bold"/>
                  <a:cs typeface="Arial Bold"/>
                  <a:sym typeface="Arial Bold"/>
                </a:rPr>
                <a:t>INTRODUÇÃO</a:t>
              </a:r>
            </a:p>
          </p:txBody>
        </p:sp>
      </p:grpSp>
      <p:sp>
        <p:nvSpPr>
          <p:cNvPr name="TextBox 27" id="27"/>
          <p:cNvSpPr txBox="true"/>
          <p:nvPr/>
        </p:nvSpPr>
        <p:spPr>
          <a:xfrm rot="0">
            <a:off x="1485653" y="11812263"/>
            <a:ext cx="14400000" cy="85248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8400"/>
              </a:lnSpc>
            </a:pPr>
            <a:r>
              <a:rPr lang="en-US" sz="6000">
                <a:solidFill>
                  <a:srgbClr val="2F50C9"/>
                </a:solidFill>
                <a:latin typeface="Arial"/>
                <a:ea typeface="Arial"/>
                <a:cs typeface="Arial"/>
                <a:sym typeface="Arial"/>
              </a:rPr>
              <a:t>O intuito deste modelo de formatação é oferecer aos autores um formato a ser utilizado nos resumos simples. Ele está escrito, exatamente, como o modelo indicado para os resumos, desta forma - é um modelo. Leia atentamente as instruções e formate seu trabalho de acordo com este padrão. </a:t>
            </a:r>
          </a:p>
        </p:txBody>
      </p:sp>
      <p:grpSp>
        <p:nvGrpSpPr>
          <p:cNvPr name="Group 28" id="28"/>
          <p:cNvGrpSpPr/>
          <p:nvPr/>
        </p:nvGrpSpPr>
        <p:grpSpPr>
          <a:xfrm rot="0">
            <a:off x="1485653" y="20871896"/>
            <a:ext cx="14400000" cy="1319888"/>
            <a:chOff x="0" y="0"/>
            <a:chExt cx="1204148" cy="110371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1204148" cy="110371"/>
            </a:xfrm>
            <a:custGeom>
              <a:avLst/>
              <a:gdLst/>
              <a:ahLst/>
              <a:cxnLst/>
              <a:rect r="r" b="b" t="t" l="l"/>
              <a:pathLst>
                <a:path h="110371" w="1204148">
                  <a:moveTo>
                    <a:pt x="0" y="0"/>
                  </a:moveTo>
                  <a:lnTo>
                    <a:pt x="1204148" y="0"/>
                  </a:lnTo>
                  <a:lnTo>
                    <a:pt x="1204148" y="110371"/>
                  </a:lnTo>
                  <a:lnTo>
                    <a:pt x="0" y="110371"/>
                  </a:lnTo>
                  <a:close/>
                </a:path>
              </a:pathLst>
            </a:custGeom>
            <a:solidFill>
              <a:srgbClr val="011E58"/>
            </a:solidFill>
          </p:spPr>
        </p:sp>
        <p:sp>
          <p:nvSpPr>
            <p:cNvPr name="TextBox 30" id="30"/>
            <p:cNvSpPr txBox="true"/>
            <p:nvPr/>
          </p:nvSpPr>
          <p:spPr>
            <a:xfrm>
              <a:off x="0" y="-142875"/>
              <a:ext cx="1204148" cy="25324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8400"/>
                </a:lnSpc>
              </a:pPr>
              <a:r>
                <a:rPr lang="en-US" b="true" sz="6000">
                  <a:solidFill>
                    <a:srgbClr val="FFFFFF"/>
                  </a:solidFill>
                  <a:latin typeface="Arial Bold"/>
                  <a:ea typeface="Arial Bold"/>
                  <a:cs typeface="Arial Bold"/>
                  <a:sym typeface="Arial Bold"/>
                </a:rPr>
                <a:t>OBETIVOS</a:t>
              </a:r>
            </a:p>
          </p:txBody>
        </p:sp>
      </p:grpSp>
      <p:sp>
        <p:nvSpPr>
          <p:cNvPr name="TextBox 31" id="31"/>
          <p:cNvSpPr txBox="true"/>
          <p:nvPr/>
        </p:nvSpPr>
        <p:spPr>
          <a:xfrm rot="0">
            <a:off x="1485653" y="22906159"/>
            <a:ext cx="14400000" cy="63912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8400"/>
              </a:lnSpc>
            </a:pPr>
            <a:r>
              <a:rPr lang="en-US" sz="6000">
                <a:solidFill>
                  <a:srgbClr val="2F50C9"/>
                </a:solidFill>
                <a:latin typeface="Arial"/>
                <a:ea typeface="Arial"/>
                <a:cs typeface="Arial"/>
                <a:sym typeface="Arial"/>
              </a:rPr>
              <a:t>O intuito deste modelo de formatação é oferecer aos autores um formato a ser utilizado nos resumos simples. Ele está escrito, exatamente, como o modelo indicado para os resumos, desta forma - é um modelo. </a:t>
            </a:r>
          </a:p>
        </p:txBody>
      </p:sp>
      <p:grpSp>
        <p:nvGrpSpPr>
          <p:cNvPr name="Group 32" id="32"/>
          <p:cNvGrpSpPr/>
          <p:nvPr/>
        </p:nvGrpSpPr>
        <p:grpSpPr>
          <a:xfrm rot="0">
            <a:off x="1306421" y="29627454"/>
            <a:ext cx="14400000" cy="1319888"/>
            <a:chOff x="0" y="0"/>
            <a:chExt cx="1204148" cy="110371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0" y="0"/>
              <a:ext cx="1204148" cy="110371"/>
            </a:xfrm>
            <a:custGeom>
              <a:avLst/>
              <a:gdLst/>
              <a:ahLst/>
              <a:cxnLst/>
              <a:rect r="r" b="b" t="t" l="l"/>
              <a:pathLst>
                <a:path h="110371" w="1204148">
                  <a:moveTo>
                    <a:pt x="0" y="0"/>
                  </a:moveTo>
                  <a:lnTo>
                    <a:pt x="1204148" y="0"/>
                  </a:lnTo>
                  <a:lnTo>
                    <a:pt x="1204148" y="110371"/>
                  </a:lnTo>
                  <a:lnTo>
                    <a:pt x="0" y="110371"/>
                  </a:lnTo>
                  <a:close/>
                </a:path>
              </a:pathLst>
            </a:custGeom>
            <a:solidFill>
              <a:srgbClr val="011E58"/>
            </a:solidFill>
          </p:spPr>
        </p:sp>
        <p:sp>
          <p:nvSpPr>
            <p:cNvPr name="TextBox 34" id="34"/>
            <p:cNvSpPr txBox="true"/>
            <p:nvPr/>
          </p:nvSpPr>
          <p:spPr>
            <a:xfrm>
              <a:off x="0" y="-142875"/>
              <a:ext cx="1204148" cy="25324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8400"/>
                </a:lnSpc>
              </a:pPr>
              <a:r>
                <a:rPr lang="en-US" b="true" sz="6000">
                  <a:solidFill>
                    <a:srgbClr val="FFFFFF"/>
                  </a:solidFill>
                  <a:latin typeface="Arial Bold"/>
                  <a:ea typeface="Arial Bold"/>
                  <a:cs typeface="Arial Bold"/>
                  <a:sym typeface="Arial Bold"/>
                </a:rPr>
                <a:t>METODOLOGIA</a:t>
              </a:r>
            </a:p>
          </p:txBody>
        </p:sp>
      </p:grpSp>
      <p:sp>
        <p:nvSpPr>
          <p:cNvPr name="TextBox 35" id="35"/>
          <p:cNvSpPr txBox="true"/>
          <p:nvPr/>
        </p:nvSpPr>
        <p:spPr>
          <a:xfrm rot="0">
            <a:off x="1306421" y="31661716"/>
            <a:ext cx="14400000" cy="63912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8400"/>
              </a:lnSpc>
            </a:pPr>
            <a:r>
              <a:rPr lang="en-US" sz="6000">
                <a:solidFill>
                  <a:srgbClr val="2F50C9"/>
                </a:solidFill>
                <a:latin typeface="Arial"/>
                <a:ea typeface="Arial"/>
                <a:cs typeface="Arial"/>
                <a:sym typeface="Arial"/>
              </a:rPr>
              <a:t>O intuito deste modelo de formatação é oferecer aos autores um formato a ser utilizado nos resumos simples. Ele está escrito, exatamente, como o modelo indicado para os resumos, desta forma - é um modelo. </a:t>
            </a:r>
          </a:p>
        </p:txBody>
      </p:sp>
      <p:grpSp>
        <p:nvGrpSpPr>
          <p:cNvPr name="Group 36" id="36"/>
          <p:cNvGrpSpPr/>
          <p:nvPr/>
        </p:nvGrpSpPr>
        <p:grpSpPr>
          <a:xfrm rot="0">
            <a:off x="16693579" y="9778000"/>
            <a:ext cx="14400000" cy="1319888"/>
            <a:chOff x="0" y="0"/>
            <a:chExt cx="1204148" cy="110371"/>
          </a:xfrm>
        </p:grpSpPr>
        <p:sp>
          <p:nvSpPr>
            <p:cNvPr name="Freeform 37" id="37"/>
            <p:cNvSpPr/>
            <p:nvPr/>
          </p:nvSpPr>
          <p:spPr>
            <a:xfrm flipH="false" flipV="false" rot="0">
              <a:off x="0" y="0"/>
              <a:ext cx="1204148" cy="110371"/>
            </a:xfrm>
            <a:custGeom>
              <a:avLst/>
              <a:gdLst/>
              <a:ahLst/>
              <a:cxnLst/>
              <a:rect r="r" b="b" t="t" l="l"/>
              <a:pathLst>
                <a:path h="110371" w="1204148">
                  <a:moveTo>
                    <a:pt x="0" y="0"/>
                  </a:moveTo>
                  <a:lnTo>
                    <a:pt x="1204148" y="0"/>
                  </a:lnTo>
                  <a:lnTo>
                    <a:pt x="1204148" y="110371"/>
                  </a:lnTo>
                  <a:lnTo>
                    <a:pt x="0" y="110371"/>
                  </a:lnTo>
                  <a:close/>
                </a:path>
              </a:pathLst>
            </a:custGeom>
            <a:solidFill>
              <a:srgbClr val="011E58"/>
            </a:solidFill>
          </p:spPr>
        </p:sp>
        <p:sp>
          <p:nvSpPr>
            <p:cNvPr name="TextBox 38" id="38"/>
            <p:cNvSpPr txBox="true"/>
            <p:nvPr/>
          </p:nvSpPr>
          <p:spPr>
            <a:xfrm>
              <a:off x="0" y="-142875"/>
              <a:ext cx="1204148" cy="25324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8400"/>
                </a:lnSpc>
              </a:pPr>
              <a:r>
                <a:rPr lang="en-US" b="true" sz="6000">
                  <a:solidFill>
                    <a:srgbClr val="FFFFFF"/>
                  </a:solidFill>
                  <a:latin typeface="Arial Bold"/>
                  <a:ea typeface="Arial Bold"/>
                  <a:cs typeface="Arial Bold"/>
                  <a:sym typeface="Arial Bold"/>
                </a:rPr>
                <a:t>RESULTADOS</a:t>
              </a:r>
            </a:p>
          </p:txBody>
        </p:sp>
      </p:grpSp>
      <p:sp>
        <p:nvSpPr>
          <p:cNvPr name="TextBox 39" id="39"/>
          <p:cNvSpPr txBox="true"/>
          <p:nvPr/>
        </p:nvSpPr>
        <p:spPr>
          <a:xfrm rot="0">
            <a:off x="16693579" y="11812263"/>
            <a:ext cx="14400000" cy="85248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8400"/>
              </a:lnSpc>
            </a:pPr>
            <a:r>
              <a:rPr lang="en-US" sz="6000">
                <a:solidFill>
                  <a:srgbClr val="2F50C9"/>
                </a:solidFill>
                <a:latin typeface="Arial"/>
                <a:ea typeface="Arial"/>
                <a:cs typeface="Arial"/>
                <a:sym typeface="Arial"/>
              </a:rPr>
              <a:t>O intuito deste modelo de formatação é oferecer aos autores um formato a ser utilizado nos resumos simples. Ele está escrito, exatamente, como o modelo indicado para os resumos, desta forma - é um modelo. Leia atentamente as instruções e formate seu trabalho de acordo com este padrão. </a:t>
            </a:r>
          </a:p>
        </p:txBody>
      </p:sp>
      <p:grpSp>
        <p:nvGrpSpPr>
          <p:cNvPr name="Group 40" id="40"/>
          <p:cNvGrpSpPr/>
          <p:nvPr/>
        </p:nvGrpSpPr>
        <p:grpSpPr>
          <a:xfrm rot="0">
            <a:off x="16693579" y="20871896"/>
            <a:ext cx="14400000" cy="1319888"/>
            <a:chOff x="0" y="0"/>
            <a:chExt cx="1204148" cy="110371"/>
          </a:xfrm>
        </p:grpSpPr>
        <p:sp>
          <p:nvSpPr>
            <p:cNvPr name="Freeform 41" id="41"/>
            <p:cNvSpPr/>
            <p:nvPr/>
          </p:nvSpPr>
          <p:spPr>
            <a:xfrm flipH="false" flipV="false" rot="0">
              <a:off x="0" y="0"/>
              <a:ext cx="1204148" cy="110371"/>
            </a:xfrm>
            <a:custGeom>
              <a:avLst/>
              <a:gdLst/>
              <a:ahLst/>
              <a:cxnLst/>
              <a:rect r="r" b="b" t="t" l="l"/>
              <a:pathLst>
                <a:path h="110371" w="1204148">
                  <a:moveTo>
                    <a:pt x="0" y="0"/>
                  </a:moveTo>
                  <a:lnTo>
                    <a:pt x="1204148" y="0"/>
                  </a:lnTo>
                  <a:lnTo>
                    <a:pt x="1204148" y="110371"/>
                  </a:lnTo>
                  <a:lnTo>
                    <a:pt x="0" y="110371"/>
                  </a:lnTo>
                  <a:close/>
                </a:path>
              </a:pathLst>
            </a:custGeom>
            <a:solidFill>
              <a:srgbClr val="011E58"/>
            </a:solidFill>
          </p:spPr>
        </p:sp>
        <p:sp>
          <p:nvSpPr>
            <p:cNvPr name="TextBox 42" id="42"/>
            <p:cNvSpPr txBox="true"/>
            <p:nvPr/>
          </p:nvSpPr>
          <p:spPr>
            <a:xfrm>
              <a:off x="0" y="-142875"/>
              <a:ext cx="1204148" cy="25324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8400"/>
                </a:lnSpc>
              </a:pPr>
              <a:r>
                <a:rPr lang="en-US" b="true" sz="6000">
                  <a:solidFill>
                    <a:srgbClr val="FFFFFF"/>
                  </a:solidFill>
                  <a:latin typeface="Arial Bold"/>
                  <a:ea typeface="Arial Bold"/>
                  <a:cs typeface="Arial Bold"/>
                  <a:sym typeface="Arial Bold"/>
                </a:rPr>
                <a:t>CONSIDERAÇÕES</a:t>
              </a:r>
            </a:p>
          </p:txBody>
        </p:sp>
      </p:grpSp>
      <p:sp>
        <p:nvSpPr>
          <p:cNvPr name="TextBox 43" id="43"/>
          <p:cNvSpPr txBox="true"/>
          <p:nvPr/>
        </p:nvSpPr>
        <p:spPr>
          <a:xfrm rot="0">
            <a:off x="16693579" y="22906159"/>
            <a:ext cx="14400000" cy="63912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8400"/>
              </a:lnSpc>
            </a:pPr>
            <a:r>
              <a:rPr lang="en-US" sz="6000">
                <a:solidFill>
                  <a:srgbClr val="2F50C9"/>
                </a:solidFill>
                <a:latin typeface="Arial"/>
                <a:ea typeface="Arial"/>
                <a:cs typeface="Arial"/>
                <a:sym typeface="Arial"/>
              </a:rPr>
              <a:t>O intuito deste modelo de formatação é oferecer aos autores um formato a ser utilizado nos resumos simples. Ele está escrito, exatamente, como o modelo indicado para os resumos, desta forma - é um modelo. </a:t>
            </a:r>
          </a:p>
        </p:txBody>
      </p:sp>
      <p:grpSp>
        <p:nvGrpSpPr>
          <p:cNvPr name="Group 44" id="44"/>
          <p:cNvGrpSpPr/>
          <p:nvPr/>
        </p:nvGrpSpPr>
        <p:grpSpPr>
          <a:xfrm rot="0">
            <a:off x="16514347" y="29627454"/>
            <a:ext cx="14400000" cy="1319888"/>
            <a:chOff x="0" y="0"/>
            <a:chExt cx="1204148" cy="110371"/>
          </a:xfrm>
        </p:grpSpPr>
        <p:sp>
          <p:nvSpPr>
            <p:cNvPr name="Freeform 45" id="45"/>
            <p:cNvSpPr/>
            <p:nvPr/>
          </p:nvSpPr>
          <p:spPr>
            <a:xfrm flipH="false" flipV="false" rot="0">
              <a:off x="0" y="0"/>
              <a:ext cx="1204148" cy="110371"/>
            </a:xfrm>
            <a:custGeom>
              <a:avLst/>
              <a:gdLst/>
              <a:ahLst/>
              <a:cxnLst/>
              <a:rect r="r" b="b" t="t" l="l"/>
              <a:pathLst>
                <a:path h="110371" w="1204148">
                  <a:moveTo>
                    <a:pt x="0" y="0"/>
                  </a:moveTo>
                  <a:lnTo>
                    <a:pt x="1204148" y="0"/>
                  </a:lnTo>
                  <a:lnTo>
                    <a:pt x="1204148" y="110371"/>
                  </a:lnTo>
                  <a:lnTo>
                    <a:pt x="0" y="110371"/>
                  </a:lnTo>
                  <a:close/>
                </a:path>
              </a:pathLst>
            </a:custGeom>
            <a:solidFill>
              <a:srgbClr val="011E58"/>
            </a:solidFill>
          </p:spPr>
        </p:sp>
        <p:sp>
          <p:nvSpPr>
            <p:cNvPr name="TextBox 46" id="46"/>
            <p:cNvSpPr txBox="true"/>
            <p:nvPr/>
          </p:nvSpPr>
          <p:spPr>
            <a:xfrm>
              <a:off x="0" y="-142875"/>
              <a:ext cx="1204148" cy="25324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8400"/>
                </a:lnSpc>
              </a:pPr>
              <a:r>
                <a:rPr lang="en-US" b="true" sz="6000">
                  <a:solidFill>
                    <a:srgbClr val="FFFFFF"/>
                  </a:solidFill>
                  <a:latin typeface="Arial Bold"/>
                  <a:ea typeface="Arial Bold"/>
                  <a:cs typeface="Arial Bold"/>
                  <a:sym typeface="Arial Bold"/>
                </a:rPr>
                <a:t>REFERÊNCIAS</a:t>
              </a:r>
            </a:p>
          </p:txBody>
        </p:sp>
      </p:grpSp>
      <p:sp>
        <p:nvSpPr>
          <p:cNvPr name="TextBox 47" id="47"/>
          <p:cNvSpPr txBox="true"/>
          <p:nvPr/>
        </p:nvSpPr>
        <p:spPr>
          <a:xfrm rot="0">
            <a:off x="16514347" y="31661716"/>
            <a:ext cx="14400000" cy="63912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8400"/>
              </a:lnSpc>
            </a:pPr>
            <a:r>
              <a:rPr lang="en-US" sz="6000">
                <a:solidFill>
                  <a:srgbClr val="2F50C9"/>
                </a:solidFill>
                <a:latin typeface="Arial"/>
                <a:ea typeface="Arial"/>
                <a:cs typeface="Arial"/>
                <a:sym typeface="Arial"/>
              </a:rPr>
              <a:t>O intuito deste modelo de formatação é oferecer aos autores um formato a ser utilizado nos resumos simples. Ele está escrito, exatamente, como o modelo indicado para os resumos, desta forma - é um modelo.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DAHIpLaAyog</dc:identifier>
  <dcterms:modified xsi:type="dcterms:W3CDTF">2011-08-01T06:04:30Z</dcterms:modified>
  <cp:revision>1</cp:revision>
  <dc:title>XV Dima - template poster</dc:title>
</cp:coreProperties>
</file>