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4" r:id="rId8"/>
    <p:sldId id="265" r:id="rId9"/>
    <p:sldId id="266" r:id="rId10"/>
    <p:sldId id="267" r:id="rId11"/>
    <p:sldId id="262" r:id="rId12"/>
    <p:sldId id="263"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pt-BR"/>
              <a:t>Clique para editar o título mestre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7/22/2019</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7/22/2019</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pt-BR"/>
              <a:t>Clique para editar o título mestre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pt-BR"/>
              <a:t>Clique para editar o título mestre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7/22/2019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7/22/2019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pt-BR"/>
              <a:t>Clique para editar o título mestre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pt-BR"/>
              <a:t>Clique para editar o título mestre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7/22/2019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a:t>
            </a:r>
          </a:p>
        </p:txBody>
      </p:sp>
      <p:sp>
        <p:nvSpPr>
          <p:cNvPr id="5" name="Date Placeholder 4"/>
          <p:cNvSpPr>
            <a:spLocks noGrp="1"/>
          </p:cNvSpPr>
          <p:nvPr>
            <p:ph type="dt" sz="half" idx="10"/>
          </p:nvPr>
        </p:nvSpPr>
        <p:spPr/>
        <p:txBody>
          <a:bodyPr/>
          <a:lstStyle/>
          <a:p>
            <a:fld id="{B61BEF0D-F0BB-DE4B-95CE-6DB70DBA9567}" type="datetimeFigureOut">
              <a:rPr lang="en-US" dirty="0"/>
              <a:pPr/>
              <a:t>7/22/2019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pt-BR"/>
              <a:t>Clique para editar o título mestre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7/22/2019</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‹nº›</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pPr algn="ctr"/>
            <a:r>
              <a:rPr lang="pt-BR" sz="3200" dirty="0"/>
              <a:t>Currículo, avaliação e criatividade na Matemática do Ensino Fundamental</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9454" y="3670912"/>
            <a:ext cx="3215425" cy="2807411"/>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0638" y="560112"/>
            <a:ext cx="1388501" cy="779291"/>
          </a:xfrm>
          <a:prstGeom prst="rect">
            <a:avLst/>
          </a:prstGeom>
        </p:spPr>
      </p:pic>
      <p:sp>
        <p:nvSpPr>
          <p:cNvPr id="8" name="Retângulo 7"/>
          <p:cNvSpPr/>
          <p:nvPr/>
        </p:nvSpPr>
        <p:spPr>
          <a:xfrm>
            <a:off x="721216" y="4071267"/>
            <a:ext cx="5859887" cy="2006703"/>
          </a:xfrm>
          <a:prstGeom prst="rect">
            <a:avLst/>
          </a:prstGeom>
        </p:spPr>
        <p:txBody>
          <a:bodyPr wrap="square">
            <a:spAutoFit/>
          </a:bodyPr>
          <a:lstStyle/>
          <a:p>
            <a:pPr fontAlgn="auto">
              <a:spcBef>
                <a:spcPct val="20000"/>
              </a:spcBef>
              <a:spcAft>
                <a:spcPts val="600"/>
              </a:spcAft>
              <a:buClr>
                <a:srgbClr val="4590B8"/>
              </a:buClr>
              <a:buSzPct val="92000"/>
              <a:defRPr/>
            </a:pPr>
            <a:r>
              <a:rPr lang="pt-BR" cap="all" dirty="0">
                <a:solidFill>
                  <a:schemeClr val="bg1"/>
                </a:solidFill>
              </a:rPr>
              <a:t>Professora</a:t>
            </a:r>
          </a:p>
          <a:p>
            <a:pPr fontAlgn="auto">
              <a:spcBef>
                <a:spcPct val="20000"/>
              </a:spcBef>
              <a:spcAft>
                <a:spcPts val="600"/>
              </a:spcAft>
              <a:buClr>
                <a:srgbClr val="4590B8"/>
              </a:buClr>
              <a:buSzPct val="92000"/>
              <a:defRPr/>
            </a:pPr>
            <a:r>
              <a:rPr lang="pt-BR" cap="all" dirty="0">
                <a:solidFill>
                  <a:schemeClr val="bg1"/>
                </a:solidFill>
              </a:rPr>
              <a:t>Maria José Costa dos santos;</a:t>
            </a:r>
          </a:p>
          <a:p>
            <a:pPr fontAlgn="auto">
              <a:spcBef>
                <a:spcPct val="20000"/>
              </a:spcBef>
              <a:spcAft>
                <a:spcPts val="600"/>
              </a:spcAft>
              <a:buClr>
                <a:srgbClr val="4590B8"/>
              </a:buClr>
              <a:buSzPct val="92000"/>
              <a:defRPr/>
            </a:pPr>
            <a:r>
              <a:rPr lang="pt-BR" b="1" cap="all" dirty="0">
                <a:solidFill>
                  <a:schemeClr val="bg1"/>
                </a:solidFill>
              </a:rPr>
              <a:t>MONITORES</a:t>
            </a:r>
          </a:p>
          <a:p>
            <a:pPr fontAlgn="auto">
              <a:spcBef>
                <a:spcPct val="20000"/>
              </a:spcBef>
              <a:spcAft>
                <a:spcPts val="600"/>
              </a:spcAft>
              <a:buClr>
                <a:srgbClr val="4590B8"/>
              </a:buClr>
              <a:buSzPct val="92000"/>
              <a:defRPr/>
            </a:pPr>
            <a:r>
              <a:rPr lang="pt-BR" dirty="0">
                <a:solidFill>
                  <a:schemeClr val="bg1"/>
                </a:solidFill>
              </a:rPr>
              <a:t>FRANCISCO ARNALDO LOPES BEZERRA</a:t>
            </a:r>
          </a:p>
          <a:p>
            <a:pPr fontAlgn="auto">
              <a:spcBef>
                <a:spcPct val="20000"/>
              </a:spcBef>
              <a:spcAft>
                <a:spcPts val="600"/>
              </a:spcAft>
              <a:buClr>
                <a:srgbClr val="4590B8"/>
              </a:buClr>
              <a:buSzPct val="92000"/>
              <a:defRPr/>
            </a:pPr>
            <a:r>
              <a:rPr lang="pt-BR" dirty="0">
                <a:solidFill>
                  <a:schemeClr val="bg1"/>
                </a:solidFill>
              </a:rPr>
              <a:t>GLESSIANE COELI FREITAS BATISTA PRATA </a:t>
            </a:r>
          </a:p>
        </p:txBody>
      </p:sp>
      <p:pic>
        <p:nvPicPr>
          <p:cNvPr id="6" name="Imagem 5">
            <a:extLst>
              <a:ext uri="{FF2B5EF4-FFF2-40B4-BE49-F238E27FC236}">
                <a16:creationId xmlns:a16="http://schemas.microsoft.com/office/drawing/2014/main" id="{347BEDBB-9387-4AA9-B0C9-407CCB54CD93}"/>
              </a:ext>
            </a:extLst>
          </p:cNvPr>
          <p:cNvPicPr>
            <a:picLocks noChangeAspect="1"/>
          </p:cNvPicPr>
          <p:nvPr/>
        </p:nvPicPr>
        <p:blipFill>
          <a:blip r:embed="rId4"/>
          <a:stretch>
            <a:fillRect/>
          </a:stretch>
        </p:blipFill>
        <p:spPr>
          <a:xfrm>
            <a:off x="10503845" y="5371546"/>
            <a:ext cx="1070895" cy="932046"/>
          </a:xfrm>
          <a:prstGeom prst="rect">
            <a:avLst/>
          </a:prstGeom>
        </p:spPr>
      </p:pic>
    </p:spTree>
    <p:extLst>
      <p:ext uri="{BB962C8B-B14F-4D97-AF65-F5344CB8AC3E}">
        <p14:creationId xmlns:p14="http://schemas.microsoft.com/office/powerpoint/2010/main" val="1947846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0A53EC-9F80-4800-9679-C69843896848}"/>
              </a:ext>
            </a:extLst>
          </p:cNvPr>
          <p:cNvSpPr>
            <a:spLocks noGrp="1"/>
          </p:cNvSpPr>
          <p:nvPr>
            <p:ph type="title"/>
          </p:nvPr>
        </p:nvSpPr>
        <p:spPr/>
        <p:txBody>
          <a:bodyPr/>
          <a:lstStyle/>
          <a:p>
            <a:endParaRPr lang="pt-BR" dirty="0"/>
          </a:p>
        </p:txBody>
      </p:sp>
      <p:pic>
        <p:nvPicPr>
          <p:cNvPr id="4" name="Quase Ricas - II Festival de Vídeos Digitais e Educação Matemática - UNESP">
            <a:hlinkClick r:id="" action="ppaction://media"/>
            <a:extLst>
              <a:ext uri="{FF2B5EF4-FFF2-40B4-BE49-F238E27FC236}">
                <a16:creationId xmlns:a16="http://schemas.microsoft.com/office/drawing/2014/main" id="{83F9618A-85E7-42EF-902B-4F0E2B5F201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80823" y="2014845"/>
            <a:ext cx="7830354" cy="4404693"/>
          </a:xfrm>
        </p:spPr>
      </p:pic>
    </p:spTree>
    <p:extLst>
      <p:ext uri="{BB962C8B-B14F-4D97-AF65-F5344CB8AC3E}">
        <p14:creationId xmlns:p14="http://schemas.microsoft.com/office/powerpoint/2010/main" val="241098926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6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referências</a:t>
            </a:r>
          </a:p>
        </p:txBody>
      </p:sp>
      <p:sp>
        <p:nvSpPr>
          <p:cNvPr id="3" name="Espaço Reservado para Conteúdo 2"/>
          <p:cNvSpPr>
            <a:spLocks noGrp="1"/>
          </p:cNvSpPr>
          <p:nvPr>
            <p:ph idx="1"/>
          </p:nvPr>
        </p:nvSpPr>
        <p:spPr/>
        <p:txBody>
          <a:bodyPr>
            <a:normAutofit lnSpcReduction="10000"/>
          </a:bodyPr>
          <a:lstStyle/>
          <a:p>
            <a:r>
              <a:rPr lang="pt-BR" dirty="0"/>
              <a:t>D’AMBROSIO, Beatriz. S. A subversão responsável na constituição do educador matemático. In: 16.º Encuentro Colombiano de Matemática Educativa. Bogotá. CO: Anais...</a:t>
            </a:r>
            <a:r>
              <a:rPr lang="pt-BR" dirty="0" err="1"/>
              <a:t>Asociación</a:t>
            </a:r>
            <a:r>
              <a:rPr lang="pt-BR" dirty="0"/>
              <a:t> Colombiana de Matemática Educativa. (pp.1-7), 2015. Disponível: https://www.academia.edu/35157445/A_SUBVERS%C3%83O_RESPONS%C3%81VEL_NA_CONSTITUI%C3%87%C3%83O_DO_EDUCADOR_MATEM%C3%81TICO. Acesso em 08 de março de 2018</a:t>
            </a:r>
          </a:p>
          <a:p>
            <a:endParaRPr lang="pt-BR" dirty="0"/>
          </a:p>
          <a:p>
            <a:r>
              <a:rPr lang="pt-BR" dirty="0"/>
              <a:t>SANTOS, Maria José Costa dos; MATOS, F. C. C.. A insubordinação criativa na formação contínua do pedagogo para o ensino da matemática: os subalternos falam? Revista de Ensino de Ciências e Matemática (</a:t>
            </a:r>
            <a:r>
              <a:rPr lang="pt-BR" dirty="0" err="1"/>
              <a:t>REnCiMa</a:t>
            </a:r>
            <a:r>
              <a:rPr lang="pt-BR" dirty="0"/>
              <a:t>) , v. 8, p. 11-30, 2017.</a:t>
            </a:r>
          </a:p>
          <a:p>
            <a:endParaRPr lang="pt-BR" dirty="0"/>
          </a:p>
          <a:p>
            <a:r>
              <a:rPr lang="pt-BR" dirty="0"/>
              <a:t>_________________. 2018 A formação do professor de matemática: metodologia sequência </a:t>
            </a:r>
            <a:r>
              <a:rPr lang="pt-BR" dirty="0" err="1"/>
              <a:t>fedathi</a:t>
            </a:r>
            <a:r>
              <a:rPr lang="pt-BR" dirty="0"/>
              <a:t> (</a:t>
            </a:r>
            <a:r>
              <a:rPr lang="pt-BR" dirty="0" err="1"/>
              <a:t>sf</a:t>
            </a:r>
            <a:r>
              <a:rPr lang="pt-BR" dirty="0"/>
              <a:t>). Revista Lusófona de Educação, 38(38), 2018</a:t>
            </a:r>
          </a:p>
          <a:p>
            <a:endParaRPr lang="pt-BR" dirty="0"/>
          </a:p>
        </p:txBody>
      </p:sp>
    </p:spTree>
    <p:extLst>
      <p:ext uri="{BB962C8B-B14F-4D97-AF65-F5344CB8AC3E}">
        <p14:creationId xmlns:p14="http://schemas.microsoft.com/office/powerpoint/2010/main" val="3094351314"/>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pt-BR" dirty="0"/>
              <a:t>obrigado(a)</a:t>
            </a:r>
          </a:p>
        </p:txBody>
      </p:sp>
    </p:spTree>
    <p:extLst>
      <p:ext uri="{BB962C8B-B14F-4D97-AF65-F5344CB8AC3E}">
        <p14:creationId xmlns:p14="http://schemas.microsoft.com/office/powerpoint/2010/main" val="2264367557"/>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PROBLEMATIZAÇÃO</a:t>
            </a:r>
          </a:p>
        </p:txBody>
      </p:sp>
      <p:sp>
        <p:nvSpPr>
          <p:cNvPr id="3" name="Espaço Reservado para Conteúdo 2"/>
          <p:cNvSpPr>
            <a:spLocks noGrp="1"/>
          </p:cNvSpPr>
          <p:nvPr>
            <p:ph idx="1"/>
          </p:nvPr>
        </p:nvSpPr>
        <p:spPr/>
        <p:txBody>
          <a:bodyPr>
            <a:normAutofit/>
          </a:bodyPr>
          <a:lstStyle/>
          <a:p>
            <a:pPr algn="just"/>
            <a:r>
              <a:rPr lang="pt-BR" sz="2800" dirty="0">
                <a:latin typeface="Times New Roman" panose="02020603050405020304" pitchFamily="18" charset="0"/>
                <a:cs typeface="Times New Roman" panose="02020603050405020304" pitchFamily="18" charset="0"/>
              </a:rPr>
              <a:t>O que é a insubordinação criativa?</a:t>
            </a:r>
          </a:p>
          <a:p>
            <a:pPr algn="just"/>
            <a:endParaRPr lang="pt-BR" sz="2800" dirty="0">
              <a:latin typeface="Times New Roman" panose="02020603050405020304" pitchFamily="18" charset="0"/>
              <a:cs typeface="Times New Roman" panose="02020603050405020304" pitchFamily="18" charset="0"/>
            </a:endParaRPr>
          </a:p>
          <a:p>
            <a:pPr algn="just"/>
            <a:r>
              <a:rPr lang="pt-BR" sz="2800" dirty="0">
                <a:latin typeface="Times New Roman" panose="02020603050405020304" pitchFamily="18" charset="0"/>
                <a:cs typeface="Times New Roman" panose="02020603050405020304" pitchFamily="18" charset="0"/>
              </a:rPr>
              <a:t>Por que considerar a insubordinação criativa para redimensionar as práticas dos educadores matemáticos?</a:t>
            </a:r>
          </a:p>
        </p:txBody>
      </p:sp>
    </p:spTree>
    <p:extLst>
      <p:ext uri="{BB962C8B-B14F-4D97-AF65-F5344CB8AC3E}">
        <p14:creationId xmlns:p14="http://schemas.microsoft.com/office/powerpoint/2010/main" val="220663234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br>
              <a:rPr lang="pt-BR" dirty="0"/>
            </a:br>
            <a:br>
              <a:rPr lang="pt-BR" dirty="0"/>
            </a:br>
            <a:br>
              <a:rPr lang="pt-BR" dirty="0"/>
            </a:br>
            <a:br>
              <a:rPr lang="pt-BR" dirty="0"/>
            </a:br>
            <a:br>
              <a:rPr lang="pt-BR" dirty="0"/>
            </a:br>
            <a:br>
              <a:rPr lang="pt-BR" dirty="0"/>
            </a:br>
            <a:br>
              <a:rPr lang="pt-BR" dirty="0"/>
            </a:br>
            <a:br>
              <a:rPr lang="pt-BR" dirty="0"/>
            </a:br>
            <a:br>
              <a:rPr lang="pt-BR" dirty="0"/>
            </a:br>
            <a:br>
              <a:rPr lang="pt-BR" dirty="0"/>
            </a:br>
            <a:br>
              <a:rPr lang="pt-BR" dirty="0"/>
            </a:br>
            <a:br>
              <a:rPr lang="pt-BR" dirty="0"/>
            </a:br>
            <a:r>
              <a:rPr lang="pt-BR" sz="3100" dirty="0"/>
              <a:t>O CONCEITO</a:t>
            </a:r>
            <a:br>
              <a:rPr lang="pt-BR" dirty="0"/>
            </a:br>
            <a:endParaRPr lang="pt-BR" dirty="0"/>
          </a:p>
        </p:txBody>
      </p:sp>
      <p:sp>
        <p:nvSpPr>
          <p:cNvPr id="3" name="Espaço Reservado para Conteúdo 2"/>
          <p:cNvSpPr>
            <a:spLocks noGrp="1"/>
          </p:cNvSpPr>
          <p:nvPr>
            <p:ph idx="1"/>
          </p:nvPr>
        </p:nvSpPr>
        <p:spPr/>
        <p:txBody>
          <a:bodyPr>
            <a:noAutofit/>
          </a:bodyPr>
          <a:lstStyle/>
          <a:p>
            <a:pPr algn="just"/>
            <a:r>
              <a:rPr lang="pt-BR" sz="2000" dirty="0"/>
              <a:t>O conceito de insubordinação criativa surgiu em 1981 quando Morris et al. publicaram um relatório sobre um estudo etnográfico realizado com 16 diretores de escolas de Chicago em que se discutiu as ações de insubordinação criativa como um recurso diante da burocracia educacional. </a:t>
            </a:r>
          </a:p>
          <a:p>
            <a:pPr marL="0" indent="0" algn="just">
              <a:buNone/>
            </a:pPr>
            <a:endParaRPr lang="pt-BR" sz="2000" dirty="0"/>
          </a:p>
          <a:p>
            <a:pPr algn="just"/>
            <a:r>
              <a:rPr lang="pt-BR" sz="2000" dirty="0"/>
              <a:t>Esse estudo revela também que os gestores acabam, por vezes, tomando decisões que não atendem às expectativas de diretrizes superiores, pois percebem a necessidade de desobedecer ordens em prol da melhoria e do bem estar da comunidade educacional de modo a preservar princípios éticos, morais e de justiça social.</a:t>
            </a:r>
          </a:p>
          <a:p>
            <a:pPr algn="just"/>
            <a:endParaRPr lang="pt-BR" dirty="0"/>
          </a:p>
        </p:txBody>
      </p:sp>
    </p:spTree>
    <p:extLst>
      <p:ext uri="{BB962C8B-B14F-4D97-AF65-F5344CB8AC3E}">
        <p14:creationId xmlns:p14="http://schemas.microsoft.com/office/powerpoint/2010/main" val="161882570"/>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Por que considerar a insubordinação criativa para redimensionar as práticas dos educadores matemáticos?</a:t>
            </a:r>
          </a:p>
        </p:txBody>
      </p:sp>
      <p:sp>
        <p:nvSpPr>
          <p:cNvPr id="3" name="Espaço Reservado para Conteúdo 2"/>
          <p:cNvSpPr>
            <a:spLocks noGrp="1"/>
          </p:cNvSpPr>
          <p:nvPr>
            <p:ph idx="1"/>
          </p:nvPr>
        </p:nvSpPr>
        <p:spPr/>
        <p:txBody>
          <a:bodyPr>
            <a:noAutofit/>
          </a:bodyPr>
          <a:lstStyle/>
          <a:p>
            <a:pPr algn="just"/>
            <a:r>
              <a:rPr lang="pt-BR" sz="2800" dirty="0">
                <a:latin typeface="Times New Roman" panose="02020603050405020304" pitchFamily="18" charset="0"/>
                <a:cs typeface="Times New Roman" panose="02020603050405020304" pitchFamily="18" charset="0"/>
              </a:rPr>
              <a:t>Atrever-se a criar e ousar na ação docente decorre do desejo de promover uma aprendizagem na qual os estudantes atribuam significados ao conhecimento matemático.</a:t>
            </a:r>
          </a:p>
        </p:txBody>
      </p:sp>
    </p:spTree>
    <p:extLst>
      <p:ext uri="{BB962C8B-B14F-4D97-AF65-F5344CB8AC3E}">
        <p14:creationId xmlns:p14="http://schemas.microsoft.com/office/powerpoint/2010/main" val="1123038934"/>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Insubordinações criativas</a:t>
            </a:r>
            <a:r>
              <a:rPr lang="pt-BR" dirty="0"/>
              <a:t> </a:t>
            </a:r>
          </a:p>
        </p:txBody>
      </p:sp>
      <p:sp>
        <p:nvSpPr>
          <p:cNvPr id="3" name="Espaço Reservado para Conteúdo 2"/>
          <p:cNvSpPr>
            <a:spLocks noGrp="1"/>
          </p:cNvSpPr>
          <p:nvPr>
            <p:ph idx="1"/>
          </p:nvPr>
        </p:nvSpPr>
        <p:spPr/>
        <p:txBody>
          <a:bodyPr>
            <a:normAutofit fontScale="92500"/>
          </a:bodyPr>
          <a:lstStyle/>
          <a:p>
            <a:r>
              <a:rPr lang="pt-BR" sz="2400" dirty="0"/>
              <a:t>São geradas pelo conflito entre as políticas públicas delineadas para as escolas e a realidade escolar.</a:t>
            </a:r>
          </a:p>
          <a:p>
            <a:endParaRPr lang="pt-BR" sz="2400" dirty="0"/>
          </a:p>
          <a:p>
            <a:pPr lvl="0"/>
            <a:r>
              <a:rPr lang="pt-BR" sz="2400" dirty="0"/>
              <a:t>Diretores e professores buscam ações que visem à melhoria da comunidade escolar e à preservação das equipes pedagógicas de suas escolas e dos princípios de suas propostas. </a:t>
            </a:r>
          </a:p>
          <a:p>
            <a:pPr lvl="0"/>
            <a:endParaRPr lang="pt-BR" sz="2400" dirty="0"/>
          </a:p>
          <a:p>
            <a:pPr lvl="0"/>
            <a:r>
              <a:rPr lang="pt-BR" sz="2400" dirty="0"/>
              <a:t>A insubordinação criativa é legitimada por centrar-se em práticas profissionais alicerçadas em bases éticas.</a:t>
            </a:r>
          </a:p>
          <a:p>
            <a:pPr algn="just"/>
            <a:endParaRPr lang="pt-BR" dirty="0"/>
          </a:p>
        </p:txBody>
      </p:sp>
    </p:spTree>
    <p:extLst>
      <p:ext uri="{BB962C8B-B14F-4D97-AF65-F5344CB8AC3E}">
        <p14:creationId xmlns:p14="http://schemas.microsoft.com/office/powerpoint/2010/main" val="4085374264"/>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O professor Insubordinações criativas</a:t>
            </a:r>
          </a:p>
        </p:txBody>
      </p:sp>
      <p:sp>
        <p:nvSpPr>
          <p:cNvPr id="3" name="Espaço Reservado para Conteúdo 2"/>
          <p:cNvSpPr>
            <a:spLocks noGrp="1"/>
          </p:cNvSpPr>
          <p:nvPr>
            <p:ph idx="1"/>
          </p:nvPr>
        </p:nvSpPr>
        <p:spPr>
          <a:xfrm>
            <a:off x="581192" y="2034862"/>
            <a:ext cx="11029615" cy="3823937"/>
          </a:xfrm>
        </p:spPr>
        <p:txBody>
          <a:bodyPr>
            <a:normAutofit/>
          </a:bodyPr>
          <a:lstStyle/>
          <a:p>
            <a:pPr algn="just"/>
            <a:r>
              <a:rPr lang="pt-BR" sz="2800" dirty="0"/>
              <a:t>Independentemente de seu compromisso com uma política pública, na insubordinação criativa com o objetivo de garantir a manutenção ou a melhoria do ensino e da aprendizagem em sua escola, não pode fugir à ética e o bom senso, mas sim adaptar ou modificar as diretrizes dessa política sempre no sentido de redefini-la como consequência positiva da política</a:t>
            </a:r>
          </a:p>
          <a:p>
            <a:endParaRPr lang="pt-BR" dirty="0"/>
          </a:p>
        </p:txBody>
      </p:sp>
    </p:spTree>
    <p:extLst>
      <p:ext uri="{BB962C8B-B14F-4D97-AF65-F5344CB8AC3E}">
        <p14:creationId xmlns:p14="http://schemas.microsoft.com/office/powerpoint/2010/main" val="24697924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0E62CD-C12D-4DD6-BFDE-66DCA6A04DAE}"/>
              </a:ext>
            </a:extLst>
          </p:cNvPr>
          <p:cNvSpPr>
            <a:spLocks noGrp="1"/>
          </p:cNvSpPr>
          <p:nvPr>
            <p:ph type="title"/>
          </p:nvPr>
        </p:nvSpPr>
        <p:spPr/>
        <p:txBody>
          <a:bodyPr/>
          <a:lstStyle/>
          <a:p>
            <a:r>
              <a:rPr lang="pt-BR" dirty="0"/>
              <a:t>A insubordinação criativa tem dois propósitos:</a:t>
            </a:r>
          </a:p>
        </p:txBody>
      </p:sp>
      <p:sp>
        <p:nvSpPr>
          <p:cNvPr id="3" name="Espaço Reservado para Conteúdo 2">
            <a:extLst>
              <a:ext uri="{FF2B5EF4-FFF2-40B4-BE49-F238E27FC236}">
                <a16:creationId xmlns:a16="http://schemas.microsoft.com/office/drawing/2014/main" id="{22E2872D-856E-4DA1-893A-A172BA79C8AA}"/>
              </a:ext>
            </a:extLst>
          </p:cNvPr>
          <p:cNvSpPr>
            <a:spLocks noGrp="1"/>
          </p:cNvSpPr>
          <p:nvPr>
            <p:ph idx="1"/>
          </p:nvPr>
        </p:nvSpPr>
        <p:spPr/>
        <p:txBody>
          <a:bodyPr>
            <a:normAutofit/>
          </a:bodyPr>
          <a:lstStyle/>
          <a:p>
            <a:pPr lvl="0"/>
            <a:r>
              <a:rPr lang="pt-BR" sz="2800" dirty="0"/>
              <a:t>Garantir que o sistema de diretrizes não influencie negativamente os professores e os alunos; </a:t>
            </a:r>
          </a:p>
          <a:p>
            <a:pPr lvl="0"/>
            <a:endParaRPr lang="pt-BR" sz="2800" dirty="0"/>
          </a:p>
          <a:p>
            <a:pPr lvl="0"/>
            <a:r>
              <a:rPr lang="pt-BR" sz="2800" dirty="0"/>
              <a:t> Evitar a possível consequência negativa do desacato explícito, quando ele ocorre. </a:t>
            </a:r>
          </a:p>
          <a:p>
            <a:pPr marL="0" indent="0">
              <a:buNone/>
            </a:pPr>
            <a:r>
              <a:rPr lang="pt-BR" b="1" dirty="0"/>
              <a:t> </a:t>
            </a:r>
            <a:endParaRPr lang="pt-BR" dirty="0"/>
          </a:p>
          <a:p>
            <a:endParaRPr lang="pt-BR" dirty="0"/>
          </a:p>
        </p:txBody>
      </p:sp>
    </p:spTree>
    <p:extLst>
      <p:ext uri="{BB962C8B-B14F-4D97-AF65-F5344CB8AC3E}">
        <p14:creationId xmlns:p14="http://schemas.microsoft.com/office/powerpoint/2010/main" val="380476007"/>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9166D9-8373-4D4D-ADCA-7D8BF64D4301}"/>
              </a:ext>
            </a:extLst>
          </p:cNvPr>
          <p:cNvSpPr>
            <a:spLocks noGrp="1"/>
          </p:cNvSpPr>
          <p:nvPr>
            <p:ph type="title"/>
          </p:nvPr>
        </p:nvSpPr>
        <p:spPr/>
        <p:txBody>
          <a:bodyPr>
            <a:normAutofit fontScale="90000"/>
          </a:bodyPr>
          <a:lstStyle/>
          <a:p>
            <a:r>
              <a:rPr lang="pt-BR" dirty="0"/>
              <a:t>no ensino da Matemática, as insubordinações criativas dos professores manifestam-se por meio dos seguintes atos</a:t>
            </a:r>
          </a:p>
        </p:txBody>
      </p:sp>
      <p:sp>
        <p:nvSpPr>
          <p:cNvPr id="3" name="Espaço Reservado para Conteúdo 2">
            <a:extLst>
              <a:ext uri="{FF2B5EF4-FFF2-40B4-BE49-F238E27FC236}">
                <a16:creationId xmlns:a16="http://schemas.microsoft.com/office/drawing/2014/main" id="{F3061027-B68C-4711-A85E-4F5485956967}"/>
              </a:ext>
            </a:extLst>
          </p:cNvPr>
          <p:cNvSpPr>
            <a:spLocks noGrp="1"/>
          </p:cNvSpPr>
          <p:nvPr>
            <p:ph idx="1"/>
          </p:nvPr>
        </p:nvSpPr>
        <p:spPr>
          <a:xfrm>
            <a:off x="581192" y="2180496"/>
            <a:ext cx="11029615" cy="3975348"/>
          </a:xfrm>
        </p:spPr>
        <p:txBody>
          <a:bodyPr>
            <a:noAutofit/>
          </a:bodyPr>
          <a:lstStyle/>
          <a:p>
            <a:pPr marL="0" lvl="0" indent="0">
              <a:buClr>
                <a:srgbClr val="4590B8"/>
              </a:buClr>
              <a:buNone/>
            </a:pPr>
            <a:r>
              <a:rPr lang="pt-BR" sz="2000" dirty="0">
                <a:solidFill>
                  <a:srgbClr val="3D3D3D"/>
                </a:solidFill>
              </a:rPr>
              <a:t>: </a:t>
            </a:r>
          </a:p>
          <a:p>
            <a:pPr lvl="0">
              <a:buClr>
                <a:srgbClr val="4590B8"/>
              </a:buClr>
            </a:pPr>
            <a:r>
              <a:rPr lang="pt-BR" sz="2000" dirty="0">
                <a:solidFill>
                  <a:srgbClr val="3D3D3D"/>
                </a:solidFill>
              </a:rPr>
              <a:t>Criar argumentações alternativas para explicar as diferenças de aproveitamento dos alunos, rompendo com a generalização normalmente presente nos discursos de análise dos resultados deles; </a:t>
            </a:r>
          </a:p>
          <a:p>
            <a:pPr marL="0" lvl="0" indent="0">
              <a:buClr>
                <a:srgbClr val="4590B8"/>
              </a:buClr>
              <a:buNone/>
            </a:pPr>
            <a:r>
              <a:rPr lang="pt-BR" sz="2000" dirty="0">
                <a:solidFill>
                  <a:srgbClr val="3D3D3D"/>
                </a:solidFill>
              </a:rPr>
              <a:t> </a:t>
            </a:r>
          </a:p>
          <a:p>
            <a:pPr lvl="0">
              <a:buClr>
                <a:srgbClr val="4590B8"/>
              </a:buClr>
            </a:pPr>
            <a:r>
              <a:rPr lang="pt-BR" sz="2000" dirty="0">
                <a:solidFill>
                  <a:srgbClr val="3D3D3D"/>
                </a:solidFill>
              </a:rPr>
              <a:t>Questionar as formas como a Matemática é apresentada na escola; </a:t>
            </a:r>
          </a:p>
          <a:p>
            <a:pPr marL="0" lvl="0" indent="0">
              <a:buClr>
                <a:srgbClr val="4590B8"/>
              </a:buClr>
              <a:buNone/>
            </a:pPr>
            <a:r>
              <a:rPr lang="pt-BR" sz="2000" dirty="0">
                <a:solidFill>
                  <a:srgbClr val="3D3D3D"/>
                </a:solidFill>
              </a:rPr>
              <a:t> </a:t>
            </a:r>
          </a:p>
          <a:p>
            <a:pPr lvl="0">
              <a:buClr>
                <a:srgbClr val="4590B8"/>
              </a:buClr>
            </a:pPr>
            <a:r>
              <a:rPr lang="pt-BR" sz="2000" dirty="0">
                <a:solidFill>
                  <a:srgbClr val="3D3D3D"/>
                </a:solidFill>
              </a:rPr>
              <a:t>Enfatizar a humanidade e a incerteza da disciplina de Matemática;</a:t>
            </a:r>
          </a:p>
          <a:p>
            <a:pPr lvl="0">
              <a:buClr>
                <a:srgbClr val="4590B8"/>
              </a:buClr>
            </a:pPr>
            <a:endParaRPr lang="pt-BR" sz="2000" dirty="0">
              <a:solidFill>
                <a:srgbClr val="3D3D3D"/>
              </a:solidFill>
            </a:endParaRPr>
          </a:p>
          <a:p>
            <a:pPr lvl="0">
              <a:buClr>
                <a:srgbClr val="4590B8"/>
              </a:buClr>
            </a:pPr>
            <a:r>
              <a:rPr lang="pt-BR" sz="2000" dirty="0">
                <a:solidFill>
                  <a:srgbClr val="3D3D3D"/>
                </a:solidFill>
              </a:rPr>
              <a:t>Posicionar os alunos como autores da Matemática;</a:t>
            </a:r>
          </a:p>
          <a:p>
            <a:pPr marL="0" lvl="0" indent="0">
              <a:buClr>
                <a:srgbClr val="4590B8"/>
              </a:buClr>
              <a:buNone/>
            </a:pPr>
            <a:r>
              <a:rPr lang="pt-BR" sz="2000" dirty="0">
                <a:solidFill>
                  <a:srgbClr val="3D3D3D"/>
                </a:solidFill>
              </a:rPr>
              <a:t> </a:t>
            </a:r>
          </a:p>
          <a:p>
            <a:pPr lvl="0">
              <a:buClr>
                <a:srgbClr val="4590B8"/>
              </a:buClr>
            </a:pPr>
            <a:r>
              <a:rPr lang="pt-BR" sz="2000" dirty="0">
                <a:solidFill>
                  <a:srgbClr val="3D3D3D"/>
                </a:solidFill>
              </a:rPr>
              <a:t>Desafiar os discursos discriminatórios sobre os alunos, sobre professores e sobre a Educação</a:t>
            </a:r>
          </a:p>
          <a:p>
            <a:pPr lvl="0">
              <a:buClr>
                <a:srgbClr val="4590B8"/>
              </a:buClr>
            </a:pPr>
            <a:endParaRPr lang="pt-BR" sz="2000" dirty="0">
              <a:solidFill>
                <a:srgbClr val="3D3D3D"/>
              </a:solidFill>
            </a:endParaRPr>
          </a:p>
          <a:p>
            <a:endParaRPr lang="pt-BR" sz="2000" dirty="0"/>
          </a:p>
        </p:txBody>
      </p:sp>
    </p:spTree>
    <p:extLst>
      <p:ext uri="{BB962C8B-B14F-4D97-AF65-F5344CB8AC3E}">
        <p14:creationId xmlns:p14="http://schemas.microsoft.com/office/powerpoint/2010/main" val="359925563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2D6FC2-939F-4FAA-B17B-8F9B9E867D9B}"/>
              </a:ext>
            </a:extLst>
          </p:cNvPr>
          <p:cNvSpPr>
            <a:spLocks noGrp="1"/>
          </p:cNvSpPr>
          <p:nvPr>
            <p:ph type="title"/>
          </p:nvPr>
        </p:nvSpPr>
        <p:spPr/>
        <p:txBody>
          <a:bodyPr/>
          <a:lstStyle/>
          <a:p>
            <a:r>
              <a:rPr lang="pt-BR" dirty="0"/>
              <a:t>Exemplos de Discursos discriminatórios contras professores </a:t>
            </a:r>
          </a:p>
        </p:txBody>
      </p:sp>
      <p:pic>
        <p:nvPicPr>
          <p:cNvPr id="5" name="Espaço Reservado para Conteúdo 4">
            <a:extLst>
              <a:ext uri="{FF2B5EF4-FFF2-40B4-BE49-F238E27FC236}">
                <a16:creationId xmlns:a16="http://schemas.microsoft.com/office/drawing/2014/main" id="{E490389A-0842-4548-A85E-8102730E7E54}"/>
              </a:ext>
            </a:extLst>
          </p:cNvPr>
          <p:cNvPicPr>
            <a:picLocks noGrp="1" noChangeAspect="1"/>
          </p:cNvPicPr>
          <p:nvPr>
            <p:ph idx="1"/>
          </p:nvPr>
        </p:nvPicPr>
        <p:blipFill>
          <a:blip r:embed="rId2"/>
          <a:stretch>
            <a:fillRect/>
          </a:stretch>
        </p:blipFill>
        <p:spPr>
          <a:xfrm>
            <a:off x="4732296" y="2510462"/>
            <a:ext cx="3266021" cy="3678238"/>
          </a:xfrm>
        </p:spPr>
      </p:pic>
      <p:pic>
        <p:nvPicPr>
          <p:cNvPr id="7" name="Imagem 6">
            <a:extLst>
              <a:ext uri="{FF2B5EF4-FFF2-40B4-BE49-F238E27FC236}">
                <a16:creationId xmlns:a16="http://schemas.microsoft.com/office/drawing/2014/main" id="{F4BB89A0-498E-43B2-8DC3-D6ABBC13864A}"/>
              </a:ext>
            </a:extLst>
          </p:cNvPr>
          <p:cNvPicPr>
            <a:picLocks noChangeAspect="1"/>
          </p:cNvPicPr>
          <p:nvPr/>
        </p:nvPicPr>
        <p:blipFill>
          <a:blip r:embed="rId3"/>
          <a:stretch>
            <a:fillRect/>
          </a:stretch>
        </p:blipFill>
        <p:spPr>
          <a:xfrm>
            <a:off x="8384146" y="3232597"/>
            <a:ext cx="3532538" cy="2649403"/>
          </a:xfrm>
          <a:prstGeom prst="rect">
            <a:avLst/>
          </a:prstGeom>
        </p:spPr>
      </p:pic>
      <p:pic>
        <p:nvPicPr>
          <p:cNvPr id="9" name="Imagem 8">
            <a:extLst>
              <a:ext uri="{FF2B5EF4-FFF2-40B4-BE49-F238E27FC236}">
                <a16:creationId xmlns:a16="http://schemas.microsoft.com/office/drawing/2014/main" id="{67BFD9CE-25FB-4258-8CD4-B3ED1B901C06}"/>
              </a:ext>
            </a:extLst>
          </p:cNvPr>
          <p:cNvPicPr>
            <a:picLocks noChangeAspect="1"/>
          </p:cNvPicPr>
          <p:nvPr/>
        </p:nvPicPr>
        <p:blipFill>
          <a:blip r:embed="rId4"/>
          <a:stretch>
            <a:fillRect/>
          </a:stretch>
        </p:blipFill>
        <p:spPr>
          <a:xfrm>
            <a:off x="581192" y="2484690"/>
            <a:ext cx="3849710" cy="3849710"/>
          </a:xfrm>
          <a:prstGeom prst="rect">
            <a:avLst/>
          </a:prstGeom>
        </p:spPr>
      </p:pic>
    </p:spTree>
    <p:extLst>
      <p:ext uri="{BB962C8B-B14F-4D97-AF65-F5344CB8AC3E}">
        <p14:creationId xmlns:p14="http://schemas.microsoft.com/office/powerpoint/2010/main" val="4095748734"/>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videndo">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docProps/app.xml><?xml version="1.0" encoding="utf-8"?>
<Properties xmlns="http://schemas.openxmlformats.org/officeDocument/2006/extended-properties" xmlns:vt="http://schemas.openxmlformats.org/officeDocument/2006/docPropsVTypes">
  <Template>TM03457464[[fn=Dividendo]]</Template>
  <TotalTime>212</TotalTime>
  <Words>570</Words>
  <Application>Microsoft Office PowerPoint</Application>
  <PresentationFormat>Widescreen</PresentationFormat>
  <Paragraphs>48</Paragraphs>
  <Slides>12</Slides>
  <Notes>0</Notes>
  <HiddenSlides>0</HiddenSlides>
  <MMClips>1</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12</vt:i4>
      </vt:variant>
    </vt:vector>
  </HeadingPairs>
  <TitlesOfParts>
    <vt:vector size="16" baseType="lpstr">
      <vt:lpstr>Gill Sans MT</vt:lpstr>
      <vt:lpstr>Times New Roman</vt:lpstr>
      <vt:lpstr>Wingdings 2</vt:lpstr>
      <vt:lpstr>Dividendo</vt:lpstr>
      <vt:lpstr>Currículo, avaliação e criatividade na Matemática do Ensino Fundamental</vt:lpstr>
      <vt:lpstr>PROBLEMATIZAÇÃO</vt:lpstr>
      <vt:lpstr>            O CONCEITO </vt:lpstr>
      <vt:lpstr>Por que considerar a insubordinação criativa para redimensionar as práticas dos educadores matemáticos?</vt:lpstr>
      <vt:lpstr>Insubordinações criativas </vt:lpstr>
      <vt:lpstr>O professor Insubordinações criativas</vt:lpstr>
      <vt:lpstr>A insubordinação criativa tem dois propósitos:</vt:lpstr>
      <vt:lpstr>no ensino da Matemática, as insubordinações criativas dos professores manifestam-se por meio dos seguintes atos</vt:lpstr>
      <vt:lpstr>Exemplos de Discursos discriminatórios contras professores </vt:lpstr>
      <vt:lpstr>Apresentação do PowerPoint</vt:lpstr>
      <vt:lpstr>referências</vt:lpstr>
      <vt:lpstr>obrigado(a)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trabalho</dc:title>
  <dc:creator>Jair Lino</dc:creator>
  <cp:lastModifiedBy>User</cp:lastModifiedBy>
  <cp:revision>31</cp:revision>
  <dcterms:created xsi:type="dcterms:W3CDTF">2016-06-06T17:19:40Z</dcterms:created>
  <dcterms:modified xsi:type="dcterms:W3CDTF">2019-07-22T21:10:47Z</dcterms:modified>
</cp:coreProperties>
</file>