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67" r:id="rId5"/>
    <p:sldId id="272" r:id="rId6"/>
    <p:sldId id="294" r:id="rId7"/>
    <p:sldId id="270" r:id="rId8"/>
    <p:sldId id="271" r:id="rId9"/>
    <p:sldId id="275" r:id="rId10"/>
    <p:sldId id="273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1" r:id="rId20"/>
    <p:sldId id="295" r:id="rId21"/>
    <p:sldId id="296" r:id="rId22"/>
    <p:sldId id="297" r:id="rId23"/>
    <p:sldId id="262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33511-83AD-4618-9930-64C5B02E665B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2B8B0A-B480-4486-A384-3CBDAA3B9AFA}">
      <dgm:prSet phldrT="[Texto]" custT="1"/>
      <dgm:spPr/>
      <dgm:t>
        <a:bodyPr/>
        <a:lstStyle/>
        <a:p>
          <a:r>
            <a:rPr lang="pt-BR" sz="2400" b="1">
              <a:latin typeface="Calibri" panose="020F0502020204030204" pitchFamily="34" charset="0"/>
            </a:rPr>
            <a:t>1º passo</a:t>
          </a:r>
          <a:endParaRPr lang="pt-BR" sz="2400" b="1" dirty="0">
            <a:latin typeface="Calibri" panose="020F0502020204030204" pitchFamily="34" charset="0"/>
          </a:endParaRPr>
        </a:p>
      </dgm:t>
    </dgm:pt>
    <dgm:pt modelId="{9647B9A6-017F-4B7F-B142-A5966761F104}" type="parTrans" cxnId="{A08DAAB4-5F74-4819-AA10-782E17ADF399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3CDBD717-1BB4-4DF1-A777-1026DD4C1885}" type="sibTrans" cxnId="{A08DAAB4-5F74-4819-AA10-782E17ADF399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345CBE65-982D-48AF-B818-277FEC5A422D}">
      <dgm:prSet phldrT="[Texto]"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</a:rPr>
            <a:t>ESCOLHA DE UM DESCRITOR</a:t>
          </a:r>
        </a:p>
      </dgm:t>
    </dgm:pt>
    <dgm:pt modelId="{C31209AF-7834-4887-B06C-93D15C6FB0B7}" type="parTrans" cxnId="{AD1B81E6-9402-4FE6-8220-95B0D4875A47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9A895215-CF08-4334-BA00-4C483740DD00}" type="sibTrans" cxnId="{AD1B81E6-9402-4FE6-8220-95B0D4875A47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DA09254F-D736-4EEB-8589-9D493055087F}">
      <dgm:prSet phldrT="[Texto]" custT="1"/>
      <dgm:spPr/>
      <dgm:t>
        <a:bodyPr/>
        <a:lstStyle/>
        <a:p>
          <a:r>
            <a:rPr lang="pt-BR" sz="2400" b="1">
              <a:latin typeface="Calibri" panose="020F0502020204030204" pitchFamily="34" charset="0"/>
            </a:rPr>
            <a:t>2º passo</a:t>
          </a:r>
          <a:endParaRPr lang="pt-BR" sz="2400" b="1" dirty="0">
            <a:latin typeface="Calibri" panose="020F0502020204030204" pitchFamily="34" charset="0"/>
          </a:endParaRPr>
        </a:p>
      </dgm:t>
    </dgm:pt>
    <dgm:pt modelId="{1BB4DB83-2530-4BB4-8EC0-BE92E4A8907D}" type="parTrans" cxnId="{9AD73208-B9B4-4036-BBEA-4A7ED14F3E46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564ACD44-C65B-461E-ACA6-686A7FF8E92A}" type="sibTrans" cxnId="{9AD73208-B9B4-4036-BBEA-4A7ED14F3E46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1EDFF17A-03C3-4CD2-AC98-D9AF7F44BC05}">
      <dgm:prSet phldrT="[Texto]"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</a:rPr>
            <a:t>A CONSTRUÇÃO DO ENUNCIADO</a:t>
          </a:r>
        </a:p>
      </dgm:t>
    </dgm:pt>
    <dgm:pt modelId="{C6B1E0B4-7682-458C-8C0F-3157E7C34A94}" type="parTrans" cxnId="{8F2D275C-6695-4228-9EF2-47F21C0B8345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E75B7124-66CD-41DE-B3B1-66B05F289DF1}" type="sibTrans" cxnId="{8F2D275C-6695-4228-9EF2-47F21C0B8345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1DAF8BB1-736C-4774-A1D9-7C5D14F6939E}">
      <dgm:prSet phldrT="[Texto]"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</a:rPr>
            <a:t>3º passo</a:t>
          </a:r>
        </a:p>
      </dgm:t>
    </dgm:pt>
    <dgm:pt modelId="{3A0417D2-AB42-4C7B-AAF7-679B684B1F29}" type="parTrans" cxnId="{8FD4AE76-CA51-42B4-B272-C2C573A52B84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CA12AC73-7DCE-4170-8C9F-7167346B2428}" type="sibTrans" cxnId="{8FD4AE76-CA51-42B4-B272-C2C573A52B84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06B22937-C0C4-46C8-B5C8-28E65096AA90}">
      <dgm:prSet phldrT="[Texto]"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</a:rPr>
            <a:t>A CONSTRUÇÃO DAS ALTERNATIVAS DE RESPOSTA</a:t>
          </a:r>
        </a:p>
      </dgm:t>
    </dgm:pt>
    <dgm:pt modelId="{45C58F4C-5DA8-47A0-9DEA-D8357E196284}" type="parTrans" cxnId="{6A7AA60A-E1EB-4BE3-BFA1-44E6B5E6F280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3536DDF8-5839-4012-8987-2CDA3AECBC9A}" type="sibTrans" cxnId="{6A7AA60A-E1EB-4BE3-BFA1-44E6B5E6F280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DA6BDD1B-6488-4C8B-9622-0C59745BEE3D}">
      <dgm:prSet phldrT="[Texto]" custT="1"/>
      <dgm:spPr/>
      <dgm:t>
        <a:bodyPr/>
        <a:lstStyle/>
        <a:p>
          <a:r>
            <a:rPr lang="pt-BR" sz="2400" dirty="0">
              <a:latin typeface="Calibri" panose="020F0502020204030204" pitchFamily="34" charset="0"/>
            </a:rPr>
            <a:t>A construção do comando para resposta</a:t>
          </a:r>
        </a:p>
      </dgm:t>
    </dgm:pt>
    <dgm:pt modelId="{1DC7309D-2F47-44A9-92D5-DEDC803DA11C}" type="parTrans" cxnId="{891613F3-042F-4A55-9CAD-0BA22C4DE42B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A8EF7E42-35F2-4BAA-964A-B024EB817861}" type="sibTrans" cxnId="{891613F3-042F-4A55-9CAD-0BA22C4DE42B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DF9587E5-8D43-4815-BFD8-963224CF9D7E}">
      <dgm:prSet phldrT="[Texto]" custT="1"/>
      <dgm:spPr/>
      <dgm:t>
        <a:bodyPr/>
        <a:lstStyle/>
        <a:p>
          <a:r>
            <a:rPr lang="pt-BR" sz="2400" dirty="0">
              <a:latin typeface="Calibri" panose="020F0502020204030204" pitchFamily="34" charset="0"/>
            </a:rPr>
            <a:t>Gabarito</a:t>
          </a:r>
        </a:p>
      </dgm:t>
    </dgm:pt>
    <dgm:pt modelId="{83191E1C-3B76-4E79-9696-9D0F2674664F}" type="parTrans" cxnId="{02FC638D-85E7-4278-A413-1CE789F36AB9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1242ACDF-B434-4ABB-A649-073A3A5E5A4A}" type="sibTrans" cxnId="{02FC638D-85E7-4278-A413-1CE789F36AB9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CF5D8E89-69AE-4F0D-9702-D96C094ED8B0}">
      <dgm:prSet phldrT="[Texto]" custT="1"/>
      <dgm:spPr/>
      <dgm:t>
        <a:bodyPr/>
        <a:lstStyle/>
        <a:p>
          <a:r>
            <a:rPr lang="pt-BR" sz="2400" dirty="0">
              <a:latin typeface="Calibri" panose="020F0502020204030204" pitchFamily="34" charset="0"/>
            </a:rPr>
            <a:t>Distratores</a:t>
          </a:r>
        </a:p>
      </dgm:t>
    </dgm:pt>
    <dgm:pt modelId="{12F17B26-1FBD-4CCA-8B5D-36F697BD60B5}" type="parTrans" cxnId="{26FCC651-8B17-4DA2-9179-5BEAE5532061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D3C0A562-5C15-44F7-9328-9FC55283934C}" type="sibTrans" cxnId="{26FCC651-8B17-4DA2-9179-5BEAE5532061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9765F21A-DBF1-4530-8008-A12C25D75254}">
      <dgm:prSet phldrT="[Texto]" custT="1"/>
      <dgm:spPr/>
      <dgm:t>
        <a:bodyPr/>
        <a:lstStyle/>
        <a:p>
          <a:r>
            <a:rPr lang="pt-BR" sz="2400" dirty="0">
              <a:latin typeface="Calibri" panose="020F0502020204030204" pitchFamily="34" charset="0"/>
            </a:rPr>
            <a:t>A escolha do suporte</a:t>
          </a:r>
          <a:endParaRPr lang="pt-BR" sz="2400" b="1" dirty="0">
            <a:latin typeface="Calibri" panose="020F0502020204030204" pitchFamily="34" charset="0"/>
          </a:endParaRPr>
        </a:p>
      </dgm:t>
    </dgm:pt>
    <dgm:pt modelId="{403E964C-435A-4769-9B16-338B9747EC5B}" type="parTrans" cxnId="{DB1615B4-41A6-4FE2-B16F-A04CE5F4CC19}">
      <dgm:prSet/>
      <dgm:spPr/>
      <dgm:t>
        <a:bodyPr/>
        <a:lstStyle/>
        <a:p>
          <a:endParaRPr lang="pt-BR"/>
        </a:p>
      </dgm:t>
    </dgm:pt>
    <dgm:pt modelId="{48782373-39B5-49FC-BB95-20C60A1CEFF9}" type="sibTrans" cxnId="{DB1615B4-41A6-4FE2-B16F-A04CE5F4CC19}">
      <dgm:prSet/>
      <dgm:spPr/>
      <dgm:t>
        <a:bodyPr/>
        <a:lstStyle/>
        <a:p>
          <a:endParaRPr lang="pt-BR"/>
        </a:p>
      </dgm:t>
    </dgm:pt>
    <dgm:pt modelId="{A2E2DA8C-2872-411D-A408-E472145B9D69}" type="pres">
      <dgm:prSet presAssocID="{8FD33511-83AD-4618-9930-64C5B02E665B}" presName="linearFlow" presStyleCnt="0">
        <dgm:presLayoutVars>
          <dgm:dir/>
          <dgm:animLvl val="lvl"/>
          <dgm:resizeHandles val="exact"/>
        </dgm:presLayoutVars>
      </dgm:prSet>
      <dgm:spPr/>
    </dgm:pt>
    <dgm:pt modelId="{D1EE4EF3-0CBD-4452-8506-4F1BB3DFC2F1}" type="pres">
      <dgm:prSet presAssocID="{2C2B8B0A-B480-4486-A384-3CBDAA3B9AFA}" presName="composite" presStyleCnt="0"/>
      <dgm:spPr/>
    </dgm:pt>
    <dgm:pt modelId="{100B5E0B-B9AF-4AC3-BCF5-660B43944B87}" type="pres">
      <dgm:prSet presAssocID="{2C2B8B0A-B480-4486-A384-3CBDAA3B9AF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FC029B-A3C4-4554-81A2-76A460E3897A}" type="pres">
      <dgm:prSet presAssocID="{2C2B8B0A-B480-4486-A384-3CBDAA3B9AFA}" presName="descendantText" presStyleLbl="alignAcc1" presStyleIdx="0" presStyleCnt="3">
        <dgm:presLayoutVars>
          <dgm:bulletEnabled val="1"/>
        </dgm:presLayoutVars>
      </dgm:prSet>
      <dgm:spPr/>
    </dgm:pt>
    <dgm:pt modelId="{24D87176-5DC5-4F00-8CEE-B12FC2EB4B1C}" type="pres">
      <dgm:prSet presAssocID="{3CDBD717-1BB4-4DF1-A777-1026DD4C1885}" presName="sp" presStyleCnt="0"/>
      <dgm:spPr/>
    </dgm:pt>
    <dgm:pt modelId="{A3DADF55-E3B4-44A0-AB9D-A28466ECFEDC}" type="pres">
      <dgm:prSet presAssocID="{DA09254F-D736-4EEB-8589-9D493055087F}" presName="composite" presStyleCnt="0"/>
      <dgm:spPr/>
    </dgm:pt>
    <dgm:pt modelId="{2E17FD00-11F7-4F45-9F3D-9DBCF6F99085}" type="pres">
      <dgm:prSet presAssocID="{DA09254F-D736-4EEB-8589-9D493055087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44E5DE-B135-4B7E-99B4-B139A76D3A6E}" type="pres">
      <dgm:prSet presAssocID="{DA09254F-D736-4EEB-8589-9D493055087F}" presName="descendantText" presStyleLbl="alignAcc1" presStyleIdx="1" presStyleCnt="3">
        <dgm:presLayoutVars>
          <dgm:bulletEnabled val="1"/>
        </dgm:presLayoutVars>
      </dgm:prSet>
      <dgm:spPr/>
    </dgm:pt>
    <dgm:pt modelId="{63E7E504-EAC0-4CBF-A084-B3EB6578C038}" type="pres">
      <dgm:prSet presAssocID="{564ACD44-C65B-461E-ACA6-686A7FF8E92A}" presName="sp" presStyleCnt="0"/>
      <dgm:spPr/>
    </dgm:pt>
    <dgm:pt modelId="{BDF5B346-0751-4EC7-885F-F58A96EE6E76}" type="pres">
      <dgm:prSet presAssocID="{1DAF8BB1-736C-4774-A1D9-7C5D14F6939E}" presName="composite" presStyleCnt="0"/>
      <dgm:spPr/>
    </dgm:pt>
    <dgm:pt modelId="{A2AA4833-436B-4250-95B4-F5F457E4C231}" type="pres">
      <dgm:prSet presAssocID="{1DAF8BB1-736C-4774-A1D9-7C5D14F6939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A7F8E84-4A25-4517-83E9-4D7C61C86235}" type="pres">
      <dgm:prSet presAssocID="{1DAF8BB1-736C-4774-A1D9-7C5D14F6939E}" presName="descendantText" presStyleLbl="alignAcc1" presStyleIdx="2" presStyleCnt="3" custLinFactNeighborY="-4240">
        <dgm:presLayoutVars>
          <dgm:bulletEnabled val="1"/>
        </dgm:presLayoutVars>
      </dgm:prSet>
      <dgm:spPr/>
    </dgm:pt>
  </dgm:ptLst>
  <dgm:cxnLst>
    <dgm:cxn modelId="{9AD73208-B9B4-4036-BBEA-4A7ED14F3E46}" srcId="{8FD33511-83AD-4618-9930-64C5B02E665B}" destId="{DA09254F-D736-4EEB-8589-9D493055087F}" srcOrd="1" destOrd="0" parTransId="{1BB4DB83-2530-4BB4-8EC0-BE92E4A8907D}" sibTransId="{564ACD44-C65B-461E-ACA6-686A7FF8E92A}"/>
    <dgm:cxn modelId="{6A7AA60A-E1EB-4BE3-BFA1-44E6B5E6F280}" srcId="{1DAF8BB1-736C-4774-A1D9-7C5D14F6939E}" destId="{06B22937-C0C4-46C8-B5C8-28E65096AA90}" srcOrd="0" destOrd="0" parTransId="{45C58F4C-5DA8-47A0-9DEA-D8357E196284}" sibTransId="{3536DDF8-5839-4012-8987-2CDA3AECBC9A}"/>
    <dgm:cxn modelId="{4206EB1C-BE05-4C6B-AAEB-6575AA1D4C6C}" type="presOf" srcId="{06B22937-C0C4-46C8-B5C8-28E65096AA90}" destId="{1A7F8E84-4A25-4517-83E9-4D7C61C86235}" srcOrd="0" destOrd="0" presId="urn:microsoft.com/office/officeart/2005/8/layout/chevron2"/>
    <dgm:cxn modelId="{87FA892E-13F7-4EFD-B740-AE3438F4ADA6}" type="presOf" srcId="{2C2B8B0A-B480-4486-A384-3CBDAA3B9AFA}" destId="{100B5E0B-B9AF-4AC3-BCF5-660B43944B87}" srcOrd="0" destOrd="0" presId="urn:microsoft.com/office/officeart/2005/8/layout/chevron2"/>
    <dgm:cxn modelId="{32B81E3E-3DCF-4844-9729-5626D2E9D58E}" type="presOf" srcId="{CF5D8E89-69AE-4F0D-9702-D96C094ED8B0}" destId="{1A7F8E84-4A25-4517-83E9-4D7C61C86235}" srcOrd="0" destOrd="2" presId="urn:microsoft.com/office/officeart/2005/8/layout/chevron2"/>
    <dgm:cxn modelId="{8F2D275C-6695-4228-9EF2-47F21C0B8345}" srcId="{DA09254F-D736-4EEB-8589-9D493055087F}" destId="{1EDFF17A-03C3-4CD2-AC98-D9AF7F44BC05}" srcOrd="0" destOrd="0" parTransId="{C6B1E0B4-7682-458C-8C0F-3157E7C34A94}" sibTransId="{E75B7124-66CD-41DE-B3B1-66B05F289DF1}"/>
    <dgm:cxn modelId="{26FCC651-8B17-4DA2-9179-5BEAE5532061}" srcId="{1DAF8BB1-736C-4774-A1D9-7C5D14F6939E}" destId="{CF5D8E89-69AE-4F0D-9702-D96C094ED8B0}" srcOrd="2" destOrd="0" parTransId="{12F17B26-1FBD-4CCA-8B5D-36F697BD60B5}" sibTransId="{D3C0A562-5C15-44F7-9328-9FC55283934C}"/>
    <dgm:cxn modelId="{8FD4AE76-CA51-42B4-B272-C2C573A52B84}" srcId="{8FD33511-83AD-4618-9930-64C5B02E665B}" destId="{1DAF8BB1-736C-4774-A1D9-7C5D14F6939E}" srcOrd="2" destOrd="0" parTransId="{3A0417D2-AB42-4C7B-AAF7-679B684B1F29}" sibTransId="{CA12AC73-7DCE-4170-8C9F-7167346B2428}"/>
    <dgm:cxn modelId="{3EFAA958-CF1C-40EC-B833-951F9ADF5824}" type="presOf" srcId="{1EDFF17A-03C3-4CD2-AC98-D9AF7F44BC05}" destId="{5644E5DE-B135-4B7E-99B4-B139A76D3A6E}" srcOrd="0" destOrd="0" presId="urn:microsoft.com/office/officeart/2005/8/layout/chevron2"/>
    <dgm:cxn modelId="{6380CF83-823D-4B20-9D34-906A9682912C}" type="presOf" srcId="{DA6BDD1B-6488-4C8B-9622-0C59745BEE3D}" destId="{5644E5DE-B135-4B7E-99B4-B139A76D3A6E}" srcOrd="0" destOrd="2" presId="urn:microsoft.com/office/officeart/2005/8/layout/chevron2"/>
    <dgm:cxn modelId="{02FC638D-85E7-4278-A413-1CE789F36AB9}" srcId="{1DAF8BB1-736C-4774-A1D9-7C5D14F6939E}" destId="{DF9587E5-8D43-4815-BFD8-963224CF9D7E}" srcOrd="1" destOrd="0" parTransId="{83191E1C-3B76-4E79-9696-9D0F2674664F}" sibTransId="{1242ACDF-B434-4ABB-A649-073A3A5E5A4A}"/>
    <dgm:cxn modelId="{DB1615B4-41A6-4FE2-B16F-A04CE5F4CC19}" srcId="{DA09254F-D736-4EEB-8589-9D493055087F}" destId="{9765F21A-DBF1-4530-8008-A12C25D75254}" srcOrd="1" destOrd="0" parTransId="{403E964C-435A-4769-9B16-338B9747EC5B}" sibTransId="{48782373-39B5-49FC-BB95-20C60A1CEFF9}"/>
    <dgm:cxn modelId="{A08DAAB4-5F74-4819-AA10-782E17ADF399}" srcId="{8FD33511-83AD-4618-9930-64C5B02E665B}" destId="{2C2B8B0A-B480-4486-A384-3CBDAA3B9AFA}" srcOrd="0" destOrd="0" parTransId="{9647B9A6-017F-4B7F-B142-A5966761F104}" sibTransId="{3CDBD717-1BB4-4DF1-A777-1026DD4C1885}"/>
    <dgm:cxn modelId="{F643C0B4-BD54-45F7-AB30-701922742971}" type="presOf" srcId="{8FD33511-83AD-4618-9930-64C5B02E665B}" destId="{A2E2DA8C-2872-411D-A408-E472145B9D69}" srcOrd="0" destOrd="0" presId="urn:microsoft.com/office/officeart/2005/8/layout/chevron2"/>
    <dgm:cxn modelId="{AE4D76BE-A240-48F7-8761-AFEB92DBCE41}" type="presOf" srcId="{DF9587E5-8D43-4815-BFD8-963224CF9D7E}" destId="{1A7F8E84-4A25-4517-83E9-4D7C61C86235}" srcOrd="0" destOrd="1" presId="urn:microsoft.com/office/officeart/2005/8/layout/chevron2"/>
    <dgm:cxn modelId="{5ACB3DD7-2192-4B2C-951F-38EDE415361C}" type="presOf" srcId="{1DAF8BB1-736C-4774-A1D9-7C5D14F6939E}" destId="{A2AA4833-436B-4250-95B4-F5F457E4C231}" srcOrd="0" destOrd="0" presId="urn:microsoft.com/office/officeart/2005/8/layout/chevron2"/>
    <dgm:cxn modelId="{0649B1DD-DF43-4A81-89D8-3242D424DFCE}" type="presOf" srcId="{345CBE65-982D-48AF-B818-277FEC5A422D}" destId="{0DFC029B-A3C4-4554-81A2-76A460E3897A}" srcOrd="0" destOrd="0" presId="urn:microsoft.com/office/officeart/2005/8/layout/chevron2"/>
    <dgm:cxn modelId="{AD1B81E6-9402-4FE6-8220-95B0D4875A47}" srcId="{2C2B8B0A-B480-4486-A384-3CBDAA3B9AFA}" destId="{345CBE65-982D-48AF-B818-277FEC5A422D}" srcOrd="0" destOrd="0" parTransId="{C31209AF-7834-4887-B06C-93D15C6FB0B7}" sibTransId="{9A895215-CF08-4334-BA00-4C483740DD00}"/>
    <dgm:cxn modelId="{891613F3-042F-4A55-9CAD-0BA22C4DE42B}" srcId="{DA09254F-D736-4EEB-8589-9D493055087F}" destId="{DA6BDD1B-6488-4C8B-9622-0C59745BEE3D}" srcOrd="2" destOrd="0" parTransId="{1DC7309D-2F47-44A9-92D5-DEDC803DA11C}" sibTransId="{A8EF7E42-35F2-4BAA-964A-B024EB817861}"/>
    <dgm:cxn modelId="{5B3194F6-295E-4930-BEEF-690750C63ABB}" type="presOf" srcId="{9765F21A-DBF1-4530-8008-A12C25D75254}" destId="{5644E5DE-B135-4B7E-99B4-B139A76D3A6E}" srcOrd="0" destOrd="1" presId="urn:microsoft.com/office/officeart/2005/8/layout/chevron2"/>
    <dgm:cxn modelId="{656674FD-023B-4E5A-AEDD-E42032D2698C}" type="presOf" srcId="{DA09254F-D736-4EEB-8589-9D493055087F}" destId="{2E17FD00-11F7-4F45-9F3D-9DBCF6F99085}" srcOrd="0" destOrd="0" presId="urn:microsoft.com/office/officeart/2005/8/layout/chevron2"/>
    <dgm:cxn modelId="{22D096B6-5EFB-467F-8A80-886E3C9E592E}" type="presParOf" srcId="{A2E2DA8C-2872-411D-A408-E472145B9D69}" destId="{D1EE4EF3-0CBD-4452-8506-4F1BB3DFC2F1}" srcOrd="0" destOrd="0" presId="urn:microsoft.com/office/officeart/2005/8/layout/chevron2"/>
    <dgm:cxn modelId="{57B8269F-5A5F-4645-AF60-D9DFCFE127CF}" type="presParOf" srcId="{D1EE4EF3-0CBD-4452-8506-4F1BB3DFC2F1}" destId="{100B5E0B-B9AF-4AC3-BCF5-660B43944B87}" srcOrd="0" destOrd="0" presId="urn:microsoft.com/office/officeart/2005/8/layout/chevron2"/>
    <dgm:cxn modelId="{BE243B01-5CD4-4B8A-8ED3-AF633FFD76BB}" type="presParOf" srcId="{D1EE4EF3-0CBD-4452-8506-4F1BB3DFC2F1}" destId="{0DFC029B-A3C4-4554-81A2-76A460E3897A}" srcOrd="1" destOrd="0" presId="urn:microsoft.com/office/officeart/2005/8/layout/chevron2"/>
    <dgm:cxn modelId="{6D7D6566-4044-4243-8B65-AE874929D703}" type="presParOf" srcId="{A2E2DA8C-2872-411D-A408-E472145B9D69}" destId="{24D87176-5DC5-4F00-8CEE-B12FC2EB4B1C}" srcOrd="1" destOrd="0" presId="urn:microsoft.com/office/officeart/2005/8/layout/chevron2"/>
    <dgm:cxn modelId="{C536CA3F-E1FC-4726-97F5-5B052033DB2D}" type="presParOf" srcId="{A2E2DA8C-2872-411D-A408-E472145B9D69}" destId="{A3DADF55-E3B4-44A0-AB9D-A28466ECFEDC}" srcOrd="2" destOrd="0" presId="urn:microsoft.com/office/officeart/2005/8/layout/chevron2"/>
    <dgm:cxn modelId="{9D2562CA-1D70-4859-85A4-54D4BE553F3F}" type="presParOf" srcId="{A3DADF55-E3B4-44A0-AB9D-A28466ECFEDC}" destId="{2E17FD00-11F7-4F45-9F3D-9DBCF6F99085}" srcOrd="0" destOrd="0" presId="urn:microsoft.com/office/officeart/2005/8/layout/chevron2"/>
    <dgm:cxn modelId="{FBFEF97F-A07B-4BBE-BFD6-CD2917A150F2}" type="presParOf" srcId="{A3DADF55-E3B4-44A0-AB9D-A28466ECFEDC}" destId="{5644E5DE-B135-4B7E-99B4-B139A76D3A6E}" srcOrd="1" destOrd="0" presId="urn:microsoft.com/office/officeart/2005/8/layout/chevron2"/>
    <dgm:cxn modelId="{FF191148-3CC5-4281-9FF3-7078059145B7}" type="presParOf" srcId="{A2E2DA8C-2872-411D-A408-E472145B9D69}" destId="{63E7E504-EAC0-4CBF-A084-B3EB6578C038}" srcOrd="3" destOrd="0" presId="urn:microsoft.com/office/officeart/2005/8/layout/chevron2"/>
    <dgm:cxn modelId="{4EF1431A-33AA-4E56-ABE6-D64BE8BC2297}" type="presParOf" srcId="{A2E2DA8C-2872-411D-A408-E472145B9D69}" destId="{BDF5B346-0751-4EC7-885F-F58A96EE6E76}" srcOrd="4" destOrd="0" presId="urn:microsoft.com/office/officeart/2005/8/layout/chevron2"/>
    <dgm:cxn modelId="{62BA4ACE-776A-46C3-AA1D-125A21ECE2DC}" type="presParOf" srcId="{BDF5B346-0751-4EC7-885F-F58A96EE6E76}" destId="{A2AA4833-436B-4250-95B4-F5F457E4C231}" srcOrd="0" destOrd="0" presId="urn:microsoft.com/office/officeart/2005/8/layout/chevron2"/>
    <dgm:cxn modelId="{0025B78D-EDC4-463A-A49A-E124988D7E39}" type="presParOf" srcId="{BDF5B346-0751-4EC7-885F-F58A96EE6E76}" destId="{1A7F8E84-4A25-4517-83E9-4D7C61C862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B5E0B-B9AF-4AC3-BCF5-660B43944B87}">
      <dsp:nvSpPr>
        <dsp:cNvPr id="0" name=""/>
        <dsp:cNvSpPr/>
      </dsp:nvSpPr>
      <dsp:spPr>
        <a:xfrm rot="5400000">
          <a:off x="-243506" y="247633"/>
          <a:ext cx="1623377" cy="11363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Calibri" panose="020F0502020204030204" pitchFamily="34" charset="0"/>
            </a:rPr>
            <a:t>1º passo</a:t>
          </a:r>
          <a:endParaRPr lang="pt-BR" sz="2400" b="1" kern="1200" dirty="0">
            <a:latin typeface="Calibri" panose="020F0502020204030204" pitchFamily="34" charset="0"/>
          </a:endParaRPr>
        </a:p>
      </dsp:txBody>
      <dsp:txXfrm rot="-5400000">
        <a:off x="1" y="572308"/>
        <a:ext cx="1136364" cy="487013"/>
      </dsp:txXfrm>
    </dsp:sp>
    <dsp:sp modelId="{0DFC029B-A3C4-4554-81A2-76A460E3897A}">
      <dsp:nvSpPr>
        <dsp:cNvPr id="0" name=""/>
        <dsp:cNvSpPr/>
      </dsp:nvSpPr>
      <dsp:spPr>
        <a:xfrm rot="5400000">
          <a:off x="5947663" y="-4807172"/>
          <a:ext cx="1055195" cy="10677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latin typeface="Calibri" panose="020F0502020204030204" pitchFamily="34" charset="0"/>
            </a:rPr>
            <a:t>ESCOLHA DE UM DESCRITOR</a:t>
          </a:r>
        </a:p>
      </dsp:txBody>
      <dsp:txXfrm rot="-5400000">
        <a:off x="1136364" y="55637"/>
        <a:ext cx="10626284" cy="952175"/>
      </dsp:txXfrm>
    </dsp:sp>
    <dsp:sp modelId="{2E17FD00-11F7-4F45-9F3D-9DBCF6F99085}">
      <dsp:nvSpPr>
        <dsp:cNvPr id="0" name=""/>
        <dsp:cNvSpPr/>
      </dsp:nvSpPr>
      <dsp:spPr>
        <a:xfrm rot="5400000">
          <a:off x="-243506" y="1677382"/>
          <a:ext cx="1623377" cy="11363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Calibri" panose="020F0502020204030204" pitchFamily="34" charset="0"/>
            </a:rPr>
            <a:t>2º passo</a:t>
          </a:r>
          <a:endParaRPr lang="pt-BR" sz="2400" b="1" kern="1200" dirty="0">
            <a:latin typeface="Calibri" panose="020F0502020204030204" pitchFamily="34" charset="0"/>
          </a:endParaRPr>
        </a:p>
      </dsp:txBody>
      <dsp:txXfrm rot="-5400000">
        <a:off x="1" y="2002057"/>
        <a:ext cx="1136364" cy="487013"/>
      </dsp:txXfrm>
    </dsp:sp>
    <dsp:sp modelId="{5644E5DE-B135-4B7E-99B4-B139A76D3A6E}">
      <dsp:nvSpPr>
        <dsp:cNvPr id="0" name=""/>
        <dsp:cNvSpPr/>
      </dsp:nvSpPr>
      <dsp:spPr>
        <a:xfrm rot="5400000">
          <a:off x="5947663" y="-3377423"/>
          <a:ext cx="1055195" cy="10677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latin typeface="Calibri" panose="020F0502020204030204" pitchFamily="34" charset="0"/>
            </a:rPr>
            <a:t>A CONSTRUÇÃO DO ENUNCIADO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Calibri" panose="020F0502020204030204" pitchFamily="34" charset="0"/>
            </a:rPr>
            <a:t>A escolha do suporte</a:t>
          </a:r>
          <a:endParaRPr lang="pt-BR" sz="2400" b="1" kern="1200" dirty="0">
            <a:latin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Calibri" panose="020F0502020204030204" pitchFamily="34" charset="0"/>
            </a:rPr>
            <a:t>A construção do comando para resposta</a:t>
          </a:r>
        </a:p>
      </dsp:txBody>
      <dsp:txXfrm rot="-5400000">
        <a:off x="1136364" y="1485386"/>
        <a:ext cx="10626284" cy="952175"/>
      </dsp:txXfrm>
    </dsp:sp>
    <dsp:sp modelId="{A2AA4833-436B-4250-95B4-F5F457E4C231}">
      <dsp:nvSpPr>
        <dsp:cNvPr id="0" name=""/>
        <dsp:cNvSpPr/>
      </dsp:nvSpPr>
      <dsp:spPr>
        <a:xfrm rot="5400000">
          <a:off x="-243506" y="3107131"/>
          <a:ext cx="1623377" cy="11363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Calibri" panose="020F0502020204030204" pitchFamily="34" charset="0"/>
            </a:rPr>
            <a:t>3º passo</a:t>
          </a:r>
        </a:p>
      </dsp:txBody>
      <dsp:txXfrm rot="-5400000">
        <a:off x="1" y="3431806"/>
        <a:ext cx="1136364" cy="487013"/>
      </dsp:txXfrm>
    </dsp:sp>
    <dsp:sp modelId="{1A7F8E84-4A25-4517-83E9-4D7C61C86235}">
      <dsp:nvSpPr>
        <dsp:cNvPr id="0" name=""/>
        <dsp:cNvSpPr/>
      </dsp:nvSpPr>
      <dsp:spPr>
        <a:xfrm rot="5400000">
          <a:off x="5947663" y="-1992414"/>
          <a:ext cx="1055195" cy="10677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latin typeface="Calibri" panose="020F0502020204030204" pitchFamily="34" charset="0"/>
            </a:rPr>
            <a:t>A CONSTRUÇÃO DAS ALTERNATIVAS DE RESPOSTA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Calibri" panose="020F0502020204030204" pitchFamily="34" charset="0"/>
            </a:rPr>
            <a:t>Gabarito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Calibri" panose="020F0502020204030204" pitchFamily="34" charset="0"/>
            </a:rPr>
            <a:t>Distratores</a:t>
          </a:r>
        </a:p>
      </dsp:txBody>
      <dsp:txXfrm rot="-5400000">
        <a:off x="1136364" y="2870395"/>
        <a:ext cx="10626284" cy="952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Currículo, avaliação e criatividade na Matemática do Ensino Fundamental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98" y="3163040"/>
            <a:ext cx="4672706" cy="33019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38" y="560112"/>
            <a:ext cx="1388501" cy="77929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21216" y="4071267"/>
            <a:ext cx="5859887" cy="200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defRPr/>
            </a:pPr>
            <a:r>
              <a:rPr lang="pt-BR" dirty="0">
                <a:solidFill>
                  <a:schemeClr val="bg1"/>
                </a:solidFill>
              </a:rPr>
              <a:t>DALMÁRIO HEITOR MIRANDA DE ABREU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defRPr/>
            </a:pPr>
            <a:r>
              <a:rPr lang="pt-BR" dirty="0">
                <a:solidFill>
                  <a:schemeClr val="bg1"/>
                </a:solidFill>
              </a:rPr>
              <a:t>WENDEL MELO ANDRADE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defRPr/>
            </a:pPr>
            <a:r>
              <a:rPr lang="pt-BR" dirty="0">
                <a:solidFill>
                  <a:schemeClr val="bg1"/>
                </a:solidFill>
              </a:rPr>
              <a:t>RODOLFO SENA DA PENHA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defRPr/>
            </a:pPr>
            <a:r>
              <a:rPr lang="pt-BR" dirty="0">
                <a:solidFill>
                  <a:schemeClr val="bg1"/>
                </a:solidFill>
              </a:rPr>
              <a:t>CARLOS ALVES DE ALMEIDA NETO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86036"/>
            <a:ext cx="11029616" cy="1682844"/>
          </a:xfrm>
        </p:spPr>
        <p:txBody>
          <a:bodyPr>
            <a:normAutofit/>
          </a:bodyPr>
          <a:lstStyle/>
          <a:p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A elaboração de  itens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etapas para a Elaboração de Itens de Avaliação em Larga Escala.</a:t>
            </a: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Passo- A escolha do descritor</a:t>
            </a: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4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construir itens de uma avaliação em larga escala, a primeira etapa é ter em mão a </a:t>
            </a: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Matriz de Referência. </a:t>
            </a: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elaborador deve estar bem certo sobre a habilidade descrita pelos descritores e analisar a operação mental que os compõem, ou seja, a habilidade exigida para resolvê-lo. Em seguida, escolhe-se apenas um descritor para cada item a ser elaborado.</a:t>
            </a:r>
            <a:endParaRPr lang="pt-BR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86036"/>
            <a:ext cx="11029616" cy="1682844"/>
          </a:xfrm>
        </p:spPr>
        <p:txBody>
          <a:bodyPr>
            <a:normAutofit/>
          </a:bodyPr>
          <a:lstStyle/>
          <a:p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A elaboração de  itens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80324"/>
          </a:xfrm>
        </p:spPr>
        <p:txBody>
          <a:bodyPr>
            <a:noAutofit/>
          </a:bodyPr>
          <a:lstStyle/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2º Etapa - Construção do enunciado</a:t>
            </a: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58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Após a escolha do descritor, o elaborador constrói o enunciado do item, o que envolve</a:t>
            </a:r>
            <a:r>
              <a:rPr lang="pt-BR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redação da </a:t>
            </a:r>
            <a:r>
              <a:rPr lang="pt-BR" sz="24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chamada </a:t>
            </a:r>
            <a:r>
              <a:rPr lang="pt-BR" sz="2400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pode ser uma situação - problema. Em seguida, faz-se a opção ou não por um </a:t>
            </a:r>
            <a:r>
              <a:rPr lang="pt-BR" sz="24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suporte </a:t>
            </a:r>
            <a:r>
              <a:rPr lang="pt-BR" sz="2400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e, por fim, formula-se o </a:t>
            </a:r>
            <a:r>
              <a:rPr lang="pt-BR" sz="24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comando</a:t>
            </a:r>
            <a:r>
              <a:rPr lang="pt-BR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58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elaboração do enunciado, é necessário que o elaborador defina que tipo de chamada, suporte e comando o item vai possuir: lido pelo aplicador, parcialmente lido pelo aplicador ou lido pelo aluno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86036"/>
            <a:ext cx="11029616" cy="1682844"/>
          </a:xfrm>
        </p:spPr>
        <p:txBody>
          <a:bodyPr>
            <a:normAutofit/>
          </a:bodyPr>
          <a:lstStyle/>
          <a:p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A elaboração de  itens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80324"/>
          </a:xfrm>
        </p:spPr>
        <p:txBody>
          <a:bodyPr>
            <a:noAutofit/>
          </a:bodyPr>
          <a:lstStyle/>
          <a:p>
            <a:pPr marL="342900" lvl="0" indent="-3429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a redação do </a:t>
            </a: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enunciado </a:t>
            </a: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chamada e comando), recomenda-se que:</a:t>
            </a: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linguagem utilizada seja clara e atenda à norma culta da língua.</a:t>
            </a:r>
          </a:p>
          <a:p>
            <a:pPr marL="28575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se utilizem expressões negativas.</a:t>
            </a:r>
          </a:p>
          <a:p>
            <a:pPr marL="28575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induza à resposta correta, tampouco à incorreta (pegadinha).</a:t>
            </a:r>
          </a:p>
          <a:p>
            <a:pPr marL="28575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se utilizem expressões do tipo: “ Qual das alternativas...”, “ A alternativa indica...”, “ Assinale a resposta correta...” etc.</a:t>
            </a:r>
          </a:p>
          <a:p>
            <a:pPr marL="28575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seja muito extensa.</a:t>
            </a: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86036"/>
            <a:ext cx="11029616" cy="1682844"/>
          </a:xfrm>
        </p:spPr>
        <p:txBody>
          <a:bodyPr>
            <a:normAutofit/>
          </a:bodyPr>
          <a:lstStyle/>
          <a:p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A elaboração de  itens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80324"/>
          </a:xfrm>
        </p:spPr>
        <p:txBody>
          <a:bodyPr>
            <a:noAutofit/>
          </a:bodyPr>
          <a:lstStyle/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3º</a:t>
            </a:r>
            <a:r>
              <a:rPr lang="pt-BR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Etapa- Elaboração das alternativas de respostas</a:t>
            </a: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Após formular o enunciado e escolher o suporte, é hora de construir as alternativas de respostas. Vale ressaltar que “ [...] a resposta certa ou gabarito deve validar a capacidade do aluno em relação à determinada habilidade cognitiva” (UFJF/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CAEd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2008, p. 26). Os distratores, por sua vez, exercem um papel igualmente importante à medida que apontam possíveis caminhos de raciocínio, sinalizando, até, as etapas do desenvolvimento da aprendizagem em que os alunos possivelmente se encontram.</a:t>
            </a: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86036"/>
            <a:ext cx="11029616" cy="1682844"/>
          </a:xfrm>
        </p:spPr>
        <p:txBody>
          <a:bodyPr>
            <a:normAutofit/>
          </a:bodyPr>
          <a:lstStyle/>
          <a:p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A elaboração de  itens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240280"/>
            <a:ext cx="11029615" cy="4617720"/>
          </a:xfrm>
        </p:spPr>
        <p:txBody>
          <a:bodyPr>
            <a:noAutofit/>
          </a:bodyPr>
          <a:lstStyle/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formulação das alternativas de respostas é uma etapa que exige muito cuidado e habilidade por parte do elaborador, uma vez que deve ser garantida a plausibilidade de todos os distratores.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a construção observar as recomendações das alternativas de respostas, é importante observar:</a:t>
            </a:r>
          </a:p>
          <a:p>
            <a:pPr marL="457200" lvl="0" indent="-4572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defRPr/>
            </a:pP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gabarito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 corresponder à habilidade indicada pelo descritor.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 ser redigido de modo a não se tornar atrativo em relação aos distratores.</a:t>
            </a: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86036"/>
            <a:ext cx="11029616" cy="1682844"/>
          </a:xfrm>
        </p:spPr>
        <p:txBody>
          <a:bodyPr>
            <a:normAutofit/>
          </a:bodyPr>
          <a:lstStyle/>
          <a:p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A elaboração de  itens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240280"/>
            <a:ext cx="11029615" cy="4617720"/>
          </a:xfrm>
        </p:spPr>
        <p:txBody>
          <a:bodyPr>
            <a:noAutofit/>
          </a:bodyPr>
          <a:lstStyle/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 ter, aproximadamente, a mesma extensão dos distratores.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 apresentar paralelismo sintático e semântico em relação aos distratores. 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que espero das férias: viagens, praia e visitar lugares diferentes. (O que espero das férias: viagens, praia e visitas a lugares diferentes.)</a:t>
            </a:r>
            <a:endParaRPr lang="pt-BR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evento durou o dia todo e algumas dores nos pés. (O evento durou o dia todo e adentrou a noite.)</a:t>
            </a:r>
            <a:endParaRPr lang="pt-B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 ser redigido de modo claro e objetivo.</a:t>
            </a: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Os distratores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 devem ser plausíveis (evitar o acerto por exclusão).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Devem apresentar paralelismo sintático e semântico. 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podem conter “pegadinhas”.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é permitida a elaboração de alternativas mutuamente excludentes.</a:t>
            </a: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86036"/>
            <a:ext cx="11029616" cy="1682844"/>
          </a:xfrm>
        </p:spPr>
        <p:txBody>
          <a:bodyPr>
            <a:normAutofit/>
          </a:bodyPr>
          <a:lstStyle/>
          <a:p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A elaboração de  itens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240280"/>
            <a:ext cx="11029615" cy="3886200"/>
          </a:xfrm>
        </p:spPr>
        <p:txBody>
          <a:bodyPr>
            <a:noAutofit/>
          </a:bodyPr>
          <a:lstStyle/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Devem ser ordenadas obedecendo à progressão textual ou à ordem alfabética.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Devem ter, aproximadamente, a mesma extensão.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devem ser muito longos.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Enquanto, na elaboração dos itens de </a:t>
            </a: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apresentação das alternativas de respostas deve obedecer a uma ordem: crescente ou decrescente. </a:t>
            </a: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86036"/>
            <a:ext cx="11029616" cy="1682844"/>
          </a:xfrm>
        </p:spPr>
        <p:txBody>
          <a:bodyPr>
            <a:normAutofit/>
          </a:bodyPr>
          <a:lstStyle/>
          <a:p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A elaboração de  itens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240280"/>
            <a:ext cx="11029615" cy="3886200"/>
          </a:xfrm>
        </p:spPr>
        <p:txBody>
          <a:bodyPr>
            <a:noAutofit/>
          </a:bodyPr>
          <a:lstStyle/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SPECTOS RELACIONADOS À FORMATAÇÃO DO ITEM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Antes de entregar o item ao revisor, é necessário adotar as seguintes </a:t>
            </a:r>
            <a:r>
              <a:rPr lang="pt-BR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formações: </a:t>
            </a:r>
          </a:p>
          <a:p>
            <a:pPr marL="457200" lvl="0" indent="-4572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 Arial tamanho 12;</a:t>
            </a:r>
          </a:p>
          <a:p>
            <a:pPr marL="457200" lvl="0" indent="-4572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Chamada e comando em negrito, justificado e com espaçamento;</a:t>
            </a:r>
          </a:p>
          <a:p>
            <a:pPr marL="457200" lvl="0" indent="-4572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de resposta com espaçamento 1,5;</a:t>
            </a:r>
          </a:p>
          <a:p>
            <a:pPr marL="457200" lvl="0" indent="-4572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sequenciadas por números para as provas de Língua Portuguesa (1, 2, 3 e 4) e por letras para a Matemática (A,B, C e D).  </a:t>
            </a: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86036"/>
            <a:ext cx="11029616" cy="1682844"/>
          </a:xfrm>
        </p:spPr>
        <p:txBody>
          <a:bodyPr>
            <a:normAutofit/>
          </a:bodyPr>
          <a:lstStyle/>
          <a:p>
            <a:r>
              <a:rPr lang="pt-B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Critérios de revisão de itens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240280"/>
            <a:ext cx="11029615" cy="3886200"/>
          </a:xfrm>
        </p:spPr>
        <p:txBody>
          <a:bodyPr>
            <a:noAutofit/>
          </a:bodyPr>
          <a:lstStyle/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5037" y="2240280"/>
            <a:ext cx="4015663" cy="4140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19" y="496923"/>
            <a:ext cx="8643262" cy="636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OFICINA DE ELABORAÇÃO DE ITEM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98" y="3163040"/>
            <a:ext cx="4672706" cy="33019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38" y="560112"/>
            <a:ext cx="1388501" cy="77929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21216" y="4071267"/>
            <a:ext cx="5859887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defRPr/>
            </a:pPr>
            <a:r>
              <a:rPr lang="pt-BR" dirty="0">
                <a:solidFill>
                  <a:schemeClr val="bg1"/>
                </a:solidFill>
              </a:rPr>
              <a:t>DALMÁRIO HEITOR MIRANDA DE ABREU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defRPr/>
            </a:pPr>
            <a:r>
              <a:rPr lang="pt-BR" dirty="0">
                <a:solidFill>
                  <a:schemeClr val="bg1"/>
                </a:solidFill>
              </a:rPr>
              <a:t>WENDEL MELO ANDRADE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defRPr/>
            </a:pPr>
            <a:r>
              <a:rPr lang="pt-BR" dirty="0">
                <a:solidFill>
                  <a:schemeClr val="bg1"/>
                </a:solidFill>
              </a:rPr>
              <a:t>RODOLFO SENA DA PENHA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defRPr/>
            </a:pPr>
            <a:r>
              <a:rPr lang="pt-BR" dirty="0">
                <a:solidFill>
                  <a:schemeClr val="bg1"/>
                </a:solidFill>
              </a:rPr>
              <a:t>CARLOS ALVES DE ALMEIDA NETO</a:t>
            </a:r>
          </a:p>
        </p:txBody>
      </p:sp>
    </p:spTree>
    <p:extLst>
      <p:ext uri="{BB962C8B-B14F-4D97-AF65-F5344CB8AC3E}">
        <p14:creationId xmlns:p14="http://schemas.microsoft.com/office/powerpoint/2010/main" val="1093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4" y="545910"/>
            <a:ext cx="8843750" cy="63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34" y="559558"/>
            <a:ext cx="8284191" cy="50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30" y="627797"/>
            <a:ext cx="8243248" cy="61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CEARÁ. Secretaria da Educação. Sistema Permanente de Avaliação da Educação Básica do Ceará – SPAECE 2016. Boletim Pedagógico de Avaliação: Matemática, Ensino Fundamental. Universidade Federal de Juiz de Fora, Faculdade de Educação, CAED, Juiz de Fora, v. 1, </a:t>
            </a:r>
            <a:r>
              <a:rPr lang="pt-BR" dirty="0" err="1"/>
              <a:t>jan</a:t>
            </a:r>
            <a:r>
              <a:rPr lang="pt-BR" dirty="0"/>
              <a:t>/dez. 2016.</a:t>
            </a:r>
          </a:p>
          <a:p>
            <a:r>
              <a:rPr lang="pt-BR" dirty="0"/>
              <a:t>ORTIGÃO, M. I.; PEREIRA, T. V. Homogeneização curricular e o sistema de avaliação nacional brasileiro: o caso do estado do Rio de Janeiro. Educação, Sociedade Culturas, Rio de Janeiro,  v. 47, p. 157-173, 2016.</a:t>
            </a:r>
          </a:p>
          <a:p>
            <a:r>
              <a:rPr lang="pt-BR" dirty="0"/>
              <a:t>SANTOS, M. J. C.; ORTIGÃO, M. I. R. Tecendo redes intelectivas na matemática nos anos iniciais do ensino fundamental: relações entre currículo e avaliação externa (SPAECE). REMATEC, ano 11, n. 22,  p. 59-72, </a:t>
            </a:r>
            <a:r>
              <a:rPr lang="pt-BR" dirty="0" err="1"/>
              <a:t>abr</a:t>
            </a:r>
            <a:r>
              <a:rPr lang="pt-BR" dirty="0"/>
              <a:t>/out. 2016.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43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obrigado(a)</a:t>
            </a:r>
          </a:p>
        </p:txBody>
      </p:sp>
    </p:spTree>
    <p:extLst>
      <p:ext uri="{BB962C8B-B14F-4D97-AF65-F5344CB8AC3E}">
        <p14:creationId xmlns:p14="http://schemas.microsoft.com/office/powerpoint/2010/main" val="22643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PERGUNTAS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867438"/>
            <a:ext cx="11029615" cy="3991362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matriz curricular?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matriz de referência?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 são descritores?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são distratores?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já elaborou um item?</a:t>
            </a: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012345"/>
          </a:xfrm>
        </p:spPr>
        <p:txBody>
          <a:bodyPr>
            <a:normAutofit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Entender a avaliação externa na perspectiva da sua matriz epistemológica;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Construir itens nos padrões da avaliação externa;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Analisar os itens no Ciclo Hermenêutico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9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478340"/>
          </a:xfrm>
        </p:spPr>
        <p:txBody>
          <a:bodyPr>
            <a:normAutofit/>
          </a:bodyPr>
          <a:lstStyle/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489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2166523"/>
            <a:ext cx="11029616" cy="44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30350"/>
              </p:ext>
            </p:extLst>
          </p:nvPr>
        </p:nvGraphicFramePr>
        <p:xfrm>
          <a:off x="798490" y="595101"/>
          <a:ext cx="10792496" cy="6019831"/>
        </p:xfrm>
        <a:graphic>
          <a:graphicData uri="http://schemas.openxmlformats.org/drawingml/2006/table">
            <a:tbl>
              <a:tblPr firstRow="1" firstCol="1" bandRow="1"/>
              <a:tblGrid>
                <a:gridCol w="46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6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MATRIZ DE REFERÊNCIA DE MATEMÁTICA – SPAECE 2016</a:t>
                      </a:r>
                      <a:endParaRPr lang="pt-BR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5º ANO DO ENSINO FUNDAMENTAL</a:t>
                      </a:r>
                      <a:endParaRPr lang="pt-BR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I. INTERAGINDO COM NÚMEROS E FUNÇÕES</a:t>
                      </a:r>
                      <a:endParaRPr lang="pt-BR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Reconhecer e utilizar características do sistema de numeração decimal.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Utilizar procedimentos de cálculo para obtenção de resultados na resolução de adição e/ou subtração envolvendo números naturais.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Utilizar procedimentos de cálculo para obtenção de resultados na resolução de multiplicação e/ou divisão envolvendo números naturais.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D4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Resolver situação problema que envolva a operação de adição ou subtração com os números naturais.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D5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Resolver situação problema que envolva a operação de multiplicação ou divisão com os números naturais.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D6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Resolver situação problema que envolva mais de uma operação com os números naturais.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D9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Resolver situação problema que envolva cálculos simples de porcentagem (25%, 50% e 100%).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D13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Reconhecer diferentes representações de um mesmo número racional, em situação-problema.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D14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Comparar números racionais na forma fracionária ou decimal.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D15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Resolver problema utilizando a adição ou subtração com números racionais representados na forma fracionária (mesmo denominador ou denominadores diferentes) ou na forma decimal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9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II. CONVIVENDO COM A GEOMETRIA</a:t>
                      </a:r>
                      <a:endParaRPr lang="pt-BR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D45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a localização/movimentação de objetos em mapas, croquis e outras representações gráficas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D46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o número de faces, arestas e vértices de figuras geométricas tridimensionais representadas por desenhos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D47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e classificar figuras planas: quadrado, retângulo e triângulo destacando algumas de suas características (número de lados e tipo de ângulos).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D52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planificações de alguns poliedros e/ou corpos redondos.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9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III. VIVENCIANDO AS MEDIDAS</a:t>
                      </a:r>
                      <a:endParaRPr lang="pt-BR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D59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Resolver problema utilizando unidades de medidas padronizadas como: km/m/cm/mm, kg/g/mg, L/</a:t>
                      </a:r>
                      <a:r>
                        <a:rPr lang="pt-BR" sz="12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</a:t>
                      </a: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D60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Resolver problema que envolva o cálculo do perímetro de polígonos, usando malha quadriculada ou não.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D61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as horas em relógios digitais ou de ponteiros, em situação-problema.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3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D62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Estabelecer relações entre: dia e semana, hora e dia, dia e mês, mês e ano, hora e minuto, minuto e segundo, em situação-problema.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D63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Resolver problema utilizando a escrita decimal de cédulas e moedas do sistema monetário brasileiro.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3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D66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Resolver problema envolvendo o cálculo de área de figuras planas, desenhadas em malhas quadriculadas ou não.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89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IV. TRATAMENTO DA INFORMAÇÃO</a:t>
                      </a:r>
                      <a:endParaRPr lang="pt-BR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D73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 informações apresentadas em tabela.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3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D74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 informações apresentadas em gráficos de barras ou colunas.</a:t>
                      </a:r>
                    </a:p>
                  </a:txBody>
                  <a:tcPr marL="31601" marR="31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3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38860"/>
            <a:ext cx="11029616" cy="1441636"/>
          </a:xfrm>
        </p:spPr>
        <p:txBody>
          <a:bodyPr>
            <a:normAutofit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289" y="2180496"/>
            <a:ext cx="6311419" cy="3703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581192" y="1211580"/>
            <a:ext cx="4653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A construção dos itens</a:t>
            </a:r>
          </a:p>
        </p:txBody>
      </p:sp>
    </p:spTree>
    <p:extLst>
      <p:ext uri="{BB962C8B-B14F-4D97-AF65-F5344CB8AC3E}">
        <p14:creationId xmlns:p14="http://schemas.microsoft.com/office/powerpoint/2010/main" val="35770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86036"/>
            <a:ext cx="11029616" cy="1394460"/>
          </a:xfrm>
        </p:spPr>
        <p:txBody>
          <a:bodyPr>
            <a:normAutofit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305" y="996174"/>
            <a:ext cx="11029615" cy="974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alt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 para elaboração de itens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71672917"/>
              </p:ext>
            </p:extLst>
          </p:nvPr>
        </p:nvGraphicFramePr>
        <p:xfrm>
          <a:off x="251460" y="2180496"/>
          <a:ext cx="11814159" cy="4491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1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457200" y="625476"/>
            <a:ext cx="8229600" cy="61528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COMPOSIÇÃO DO ITEM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928813"/>
            <a:ext cx="61769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o 20"/>
          <p:cNvGrpSpPr/>
          <p:nvPr/>
        </p:nvGrpSpPr>
        <p:grpSpPr>
          <a:xfrm>
            <a:off x="500063" y="4572000"/>
            <a:ext cx="2214562" cy="1071563"/>
            <a:chOff x="500063" y="4572000"/>
            <a:chExt cx="2214562" cy="1071563"/>
          </a:xfrm>
        </p:grpSpPr>
        <p:cxnSp>
          <p:nvCxnSpPr>
            <p:cNvPr id="6" name="Conector reto 5"/>
            <p:cNvCxnSpPr>
              <a:stCxn id="5" idx="0"/>
            </p:cNvCxnSpPr>
            <p:nvPr/>
          </p:nvCxnSpPr>
          <p:spPr>
            <a:xfrm rot="5400000" flipH="1" flipV="1">
              <a:off x="1696244" y="4196556"/>
              <a:ext cx="642938" cy="139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rot="5400000" flipH="1" flipV="1">
              <a:off x="1839119" y="4374356"/>
              <a:ext cx="357188" cy="139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>
              <a:stCxn id="5" idx="0"/>
            </p:cNvCxnSpPr>
            <p:nvPr/>
          </p:nvCxnSpPr>
          <p:spPr>
            <a:xfrm rot="5400000" flipH="1" flipV="1">
              <a:off x="1981994" y="4482306"/>
              <a:ext cx="71438" cy="139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 explicativo retangular 4"/>
            <p:cNvSpPr/>
            <p:nvPr/>
          </p:nvSpPr>
          <p:spPr>
            <a:xfrm>
              <a:off x="500063" y="5214938"/>
              <a:ext cx="1643062" cy="428625"/>
            </a:xfrm>
            <a:prstGeom prst="wedgeRectCallout">
              <a:avLst>
                <a:gd name="adj1" fmla="val -50175"/>
                <a:gd name="adj2" fmla="val -4064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Distratores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928938" y="2714625"/>
            <a:ext cx="2214562" cy="428625"/>
            <a:chOff x="2928938" y="2714625"/>
            <a:chExt cx="2214562" cy="428625"/>
          </a:xfrm>
        </p:grpSpPr>
        <p:sp>
          <p:nvSpPr>
            <p:cNvPr id="11" name="Texto explicativo retangular 10"/>
            <p:cNvSpPr/>
            <p:nvPr/>
          </p:nvSpPr>
          <p:spPr>
            <a:xfrm>
              <a:off x="2928938" y="2714625"/>
              <a:ext cx="1643062" cy="428625"/>
            </a:xfrm>
            <a:prstGeom prst="wedgeRectCallout">
              <a:avLst>
                <a:gd name="adj1" fmla="val -50175"/>
                <a:gd name="adj2" fmla="val -4064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Suporte</a:t>
              </a:r>
            </a:p>
          </p:txBody>
        </p:sp>
        <p:cxnSp>
          <p:nvCxnSpPr>
            <p:cNvPr id="12" name="Conector reto 11"/>
            <p:cNvCxnSpPr>
              <a:stCxn id="11" idx="3"/>
            </p:cNvCxnSpPr>
            <p:nvPr/>
          </p:nvCxnSpPr>
          <p:spPr>
            <a:xfrm>
              <a:off x="4572000" y="2928938"/>
              <a:ext cx="571500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285750" y="4143375"/>
            <a:ext cx="2357438" cy="428625"/>
            <a:chOff x="285750" y="4143375"/>
            <a:chExt cx="2357438" cy="428625"/>
          </a:xfrm>
        </p:grpSpPr>
        <p:sp>
          <p:nvSpPr>
            <p:cNvPr id="9" name="Texto explicativo retangular 8"/>
            <p:cNvSpPr/>
            <p:nvPr/>
          </p:nvSpPr>
          <p:spPr>
            <a:xfrm>
              <a:off x="285750" y="4143375"/>
              <a:ext cx="1643063" cy="428625"/>
            </a:xfrm>
            <a:prstGeom prst="wedgeRectCallout">
              <a:avLst>
                <a:gd name="adj1" fmla="val -50175"/>
                <a:gd name="adj2" fmla="val -4064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Gabarito</a:t>
              </a:r>
            </a:p>
          </p:txBody>
        </p:sp>
        <p:cxnSp>
          <p:nvCxnSpPr>
            <p:cNvPr id="13" name="Conector reto 12"/>
            <p:cNvCxnSpPr>
              <a:stCxn id="9" idx="3"/>
            </p:cNvCxnSpPr>
            <p:nvPr/>
          </p:nvCxnSpPr>
          <p:spPr>
            <a:xfrm flipV="1">
              <a:off x="1928813" y="4214813"/>
              <a:ext cx="714375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500063" y="3357563"/>
            <a:ext cx="2214562" cy="571500"/>
            <a:chOff x="500063" y="3357563"/>
            <a:chExt cx="2214562" cy="571500"/>
          </a:xfrm>
        </p:grpSpPr>
        <p:sp>
          <p:nvSpPr>
            <p:cNvPr id="10" name="Texto explicativo retangular 9"/>
            <p:cNvSpPr/>
            <p:nvPr/>
          </p:nvSpPr>
          <p:spPr>
            <a:xfrm>
              <a:off x="500063" y="3357563"/>
              <a:ext cx="1643062" cy="428625"/>
            </a:xfrm>
            <a:prstGeom prst="wedgeRectCallout">
              <a:avLst>
                <a:gd name="adj1" fmla="val -50175"/>
                <a:gd name="adj2" fmla="val -4064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Comando</a:t>
              </a:r>
            </a:p>
          </p:txBody>
        </p:sp>
        <p:cxnSp>
          <p:nvCxnSpPr>
            <p:cNvPr id="14" name="Conector reto 13"/>
            <p:cNvCxnSpPr>
              <a:stCxn id="10" idx="3"/>
            </p:cNvCxnSpPr>
            <p:nvPr/>
          </p:nvCxnSpPr>
          <p:spPr>
            <a:xfrm>
              <a:off x="2143125" y="3571875"/>
              <a:ext cx="571500" cy="357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6605588" y="1196975"/>
            <a:ext cx="1643062" cy="792163"/>
            <a:chOff x="6605588" y="1196975"/>
            <a:chExt cx="1643062" cy="792163"/>
          </a:xfrm>
        </p:grpSpPr>
        <p:sp>
          <p:nvSpPr>
            <p:cNvPr id="15" name="Texto explicativo retangular 14"/>
            <p:cNvSpPr/>
            <p:nvPr/>
          </p:nvSpPr>
          <p:spPr>
            <a:xfrm>
              <a:off x="6605588" y="1196975"/>
              <a:ext cx="1643062" cy="428625"/>
            </a:xfrm>
            <a:prstGeom prst="wedgeRectCallout">
              <a:avLst>
                <a:gd name="adj1" fmla="val -50175"/>
                <a:gd name="adj2" fmla="val -4064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Enunciado</a:t>
              </a:r>
            </a:p>
          </p:txBody>
        </p:sp>
        <p:cxnSp>
          <p:nvCxnSpPr>
            <p:cNvPr id="16" name="Conector reto 15"/>
            <p:cNvCxnSpPr>
              <a:stCxn id="15" idx="2"/>
            </p:cNvCxnSpPr>
            <p:nvPr/>
          </p:nvCxnSpPr>
          <p:spPr>
            <a:xfrm>
              <a:off x="7427913" y="1625600"/>
              <a:ext cx="312737" cy="363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65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1034</TotalTime>
  <Words>1458</Words>
  <Application>Microsoft Office PowerPoint</Application>
  <PresentationFormat>Widescreen</PresentationFormat>
  <Paragraphs>152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Gill Sans MT</vt:lpstr>
      <vt:lpstr>Times New Roman</vt:lpstr>
      <vt:lpstr>Wingdings</vt:lpstr>
      <vt:lpstr>Wingdings 2</vt:lpstr>
      <vt:lpstr>Dividendo</vt:lpstr>
      <vt:lpstr>Currículo, avaliação e criatividade na Matemática do Ensino Fundamental</vt:lpstr>
      <vt:lpstr>OFICINA DE ELABORAÇÃO DE ITEM</vt:lpstr>
      <vt:lpstr>PERGUNTAS</vt:lpstr>
      <vt:lpstr>Objetivos</vt:lpstr>
      <vt:lpstr>  </vt:lpstr>
      <vt:lpstr>Apresentação do PowerPoint</vt:lpstr>
      <vt:lpstr> </vt:lpstr>
      <vt:lpstr> </vt:lpstr>
      <vt:lpstr>Apresentação do PowerPoint</vt:lpstr>
      <vt:lpstr>A elaboração de  itens  </vt:lpstr>
      <vt:lpstr>A elaboração de  itens  </vt:lpstr>
      <vt:lpstr>A elaboração de  itens  </vt:lpstr>
      <vt:lpstr>A elaboração de  itens  </vt:lpstr>
      <vt:lpstr>A elaboração de  itens  </vt:lpstr>
      <vt:lpstr>A elaboração de  itens  </vt:lpstr>
      <vt:lpstr>A elaboração de  itens  </vt:lpstr>
      <vt:lpstr>A elaboração de  itens  </vt:lpstr>
      <vt:lpstr>Critérios de revisão de itens  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obrigado(a)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trabalho</dc:title>
  <dc:creator>Jair Lino</dc:creator>
  <cp:lastModifiedBy>User</cp:lastModifiedBy>
  <cp:revision>69</cp:revision>
  <dcterms:created xsi:type="dcterms:W3CDTF">2016-06-06T17:19:40Z</dcterms:created>
  <dcterms:modified xsi:type="dcterms:W3CDTF">2019-07-26T16:46:45Z</dcterms:modified>
</cp:coreProperties>
</file>