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8" r:id="rId5"/>
    <p:sldId id="258" r:id="rId6"/>
    <p:sldId id="266" r:id="rId7"/>
    <p:sldId id="267"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59" autoAdjust="0"/>
    <p:restoredTop sz="86380" autoAdjust="0"/>
  </p:normalViewPr>
  <p:slideViewPr>
    <p:cSldViewPr snapToGrid="0">
      <p:cViewPr varScale="1">
        <p:scale>
          <a:sx n="69" d="100"/>
          <a:sy n="69" d="100"/>
        </p:scale>
        <p:origin x="-1308" y="-108"/>
      </p:cViewPr>
      <p:guideLst>
        <p:guide orient="horz" pos="2160"/>
        <p:guide pos="3840"/>
      </p:guideLst>
    </p:cSldViewPr>
  </p:slideViewPr>
  <p:outlineViewPr>
    <p:cViewPr>
      <p:scale>
        <a:sx n="33" d="100"/>
        <a:sy n="33" d="100"/>
      </p:scale>
      <p:origin x="246" y="205878"/>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t-BR"/>
              <a:t>Clique para editar o título mestre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t-BR"/>
              <a:t>Clique para editar o título mestre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t-BR"/>
              <a:t>Clique para editar o título mestre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7/25/2019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7/25/2019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08900" y="1519195"/>
            <a:ext cx="10993549" cy="1475013"/>
          </a:xfrm>
        </p:spPr>
        <p:txBody>
          <a:bodyPr>
            <a:normAutofit fontScale="90000"/>
          </a:bodyPr>
          <a:lstStyle/>
          <a:p>
            <a:pPr algn="just"/>
            <a:r>
              <a:rPr lang="pt-BR" sz="3200" b="1" dirty="0">
                <a:latin typeface="Calibri" pitchFamily="34" charset="0"/>
              </a:rPr>
              <a:t>A relação entre o raciocínio matemático e as estratégias na solução de problemas matemáticos numa perspectiva de formação de professores</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9256" y="3085766"/>
            <a:ext cx="4672706" cy="3301971"/>
          </a:xfrm>
          <a:prstGeom prst="rect">
            <a:avLst/>
          </a:prstGeom>
        </p:spPr>
      </p:pic>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0638" y="560112"/>
            <a:ext cx="1388501" cy="920636"/>
          </a:xfrm>
          <a:prstGeom prst="rect">
            <a:avLst/>
          </a:prstGeom>
        </p:spPr>
      </p:pic>
      <p:sp>
        <p:nvSpPr>
          <p:cNvPr id="8" name="Retângulo 7"/>
          <p:cNvSpPr/>
          <p:nvPr/>
        </p:nvSpPr>
        <p:spPr>
          <a:xfrm>
            <a:off x="721216" y="4071267"/>
            <a:ext cx="5859887" cy="1188018"/>
          </a:xfrm>
          <a:prstGeom prst="rect">
            <a:avLst/>
          </a:prstGeom>
        </p:spPr>
        <p:txBody>
          <a:bodyPr wrap="square">
            <a:spAutoFit/>
          </a:bodyPr>
          <a:lstStyle/>
          <a:p>
            <a:pPr fontAlgn="auto">
              <a:spcBef>
                <a:spcPct val="20000"/>
              </a:spcBef>
              <a:spcAft>
                <a:spcPts val="600"/>
              </a:spcAft>
              <a:buClr>
                <a:srgbClr val="4590B8"/>
              </a:buClr>
              <a:buSzPct val="92000"/>
              <a:defRPr/>
            </a:pPr>
            <a:r>
              <a:rPr lang="pt-BR" cap="all" dirty="0">
                <a:solidFill>
                  <a:schemeClr val="bg1"/>
                </a:solidFill>
              </a:rPr>
              <a:t>Autor</a:t>
            </a:r>
          </a:p>
          <a:p>
            <a:pPr fontAlgn="auto">
              <a:spcBef>
                <a:spcPct val="20000"/>
              </a:spcBef>
              <a:spcAft>
                <a:spcPts val="600"/>
              </a:spcAft>
              <a:buClr>
                <a:srgbClr val="4590B8"/>
              </a:buClr>
              <a:buSzPct val="92000"/>
              <a:defRPr/>
            </a:pPr>
            <a:r>
              <a:rPr lang="pt-BR" cap="all" dirty="0">
                <a:solidFill>
                  <a:schemeClr val="bg1"/>
                </a:solidFill>
              </a:rPr>
              <a:t>ANTONIO MARCELO ARAUJO BEZERRA</a:t>
            </a:r>
          </a:p>
          <a:p>
            <a:pPr fontAlgn="auto">
              <a:spcBef>
                <a:spcPct val="20000"/>
              </a:spcBef>
              <a:spcAft>
                <a:spcPts val="600"/>
              </a:spcAft>
              <a:buClr>
                <a:srgbClr val="4590B8"/>
              </a:buClr>
              <a:buSzPct val="92000"/>
              <a:defRPr/>
            </a:pPr>
            <a:r>
              <a:rPr lang="pt-BR" b="1" cap="all" dirty="0">
                <a:solidFill>
                  <a:schemeClr val="bg1"/>
                </a:solidFill>
              </a:rPr>
              <a:t>Orientadora: </a:t>
            </a:r>
            <a:r>
              <a:rPr lang="pt-BR" cap="all" dirty="0">
                <a:solidFill>
                  <a:schemeClr val="bg1"/>
                </a:solidFill>
              </a:rPr>
              <a:t>Maria José Costa dos santos</a:t>
            </a:r>
            <a:endParaRPr lang="pt-BR" dirty="0"/>
          </a:p>
        </p:txBody>
      </p:sp>
    </p:spTree>
    <p:extLst>
      <p:ext uri="{BB962C8B-B14F-4D97-AF65-F5344CB8AC3E}">
        <p14:creationId xmlns:p14="http://schemas.microsoft.com/office/powerpoint/2010/main" val="1947846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obrigado</a:t>
            </a:r>
          </a:p>
        </p:txBody>
      </p:sp>
    </p:spTree>
    <p:extLst>
      <p:ext uri="{BB962C8B-B14F-4D97-AF65-F5344CB8AC3E}">
        <p14:creationId xmlns:p14="http://schemas.microsoft.com/office/powerpoint/2010/main" val="2264367557"/>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pitchFamily="34" charset="0"/>
              </a:rPr>
              <a:t>Contextos sobre o ensino E A APRENDIZAGEM DA Matemática</a:t>
            </a:r>
          </a:p>
        </p:txBody>
      </p:sp>
      <p:sp>
        <p:nvSpPr>
          <p:cNvPr id="3" name="Espaço Reservado para Conteúdo 2"/>
          <p:cNvSpPr>
            <a:spLocks noGrp="1"/>
          </p:cNvSpPr>
          <p:nvPr>
            <p:ph idx="1"/>
          </p:nvPr>
        </p:nvSpPr>
        <p:spPr>
          <a:xfrm>
            <a:off x="457200" y="2022764"/>
            <a:ext cx="11195171" cy="4613563"/>
          </a:xfrm>
        </p:spPr>
        <p:txBody>
          <a:bodyPr>
            <a:normAutofit fontScale="85000" lnSpcReduction="20000"/>
          </a:bodyPr>
          <a:lstStyle/>
          <a:p>
            <a:pPr algn="just"/>
            <a:r>
              <a:rPr lang="pt-BR" sz="2800" dirty="0">
                <a:latin typeface="+mj-lt"/>
                <a:cs typeface="Arial" pitchFamily="34" charset="0"/>
              </a:rPr>
              <a:t>“os conteúdos de matemática foram afastando-se da realidade dos educandos gerando uma falta de entendimento lógico e contextualizado com a vida que acaba por dificultar a representação simbólica da matemática” (MORAES e PERAÇOLI, 2009).</a:t>
            </a:r>
          </a:p>
          <a:p>
            <a:pPr algn="just"/>
            <a:endParaRPr lang="pt-BR" sz="2800" dirty="0">
              <a:latin typeface="+mj-lt"/>
              <a:cs typeface="Arial" pitchFamily="34" charset="0"/>
            </a:endParaRPr>
          </a:p>
          <a:p>
            <a:pPr algn="just"/>
            <a:r>
              <a:rPr lang="pt-BR" sz="2800" dirty="0">
                <a:latin typeface="+mj-lt"/>
                <a:cs typeface="Arial" pitchFamily="34" charset="0"/>
              </a:rPr>
              <a:t>Contudo, a ação de abstrair não busca retirar a significância que o sujeito, diante de um raciocínio já elaborado, consegue abstrair ou inferir sobre ideias mais gerais tornando-as mais complexas e abrangentes que as anteriores, pois sem abstração não há conhecimento (MACHADO, </a:t>
            </a:r>
            <a:r>
              <a:rPr lang="pt-BR" sz="2800" dirty="0">
                <a:latin typeface="+mj-lt"/>
              </a:rPr>
              <a:t>2009). </a:t>
            </a:r>
          </a:p>
          <a:p>
            <a:pPr algn="just"/>
            <a:endParaRPr lang="pt-BR" sz="2800" dirty="0">
              <a:latin typeface="+mj-lt"/>
            </a:endParaRPr>
          </a:p>
          <a:p>
            <a:pPr algn="just"/>
            <a:r>
              <a:rPr lang="pt-BR" sz="2800" dirty="0">
                <a:latin typeface="+mj-lt"/>
                <a:cs typeface="Arial" pitchFamily="34" charset="0"/>
              </a:rPr>
              <a:t>as aprendizagens escolares são meras percepções de hábitos e informações que desaparecem por ter um valor de comportamento e não de estruturas intrínsecas à compreensão da realidade (LIMA, 1998).</a:t>
            </a:r>
          </a:p>
          <a:p>
            <a:pPr algn="just"/>
            <a:endParaRPr lang="pt-B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632346"/>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471055" y="775855"/>
            <a:ext cx="11195050" cy="5541818"/>
          </a:xfrm>
        </p:spPr>
        <p:txBody>
          <a:bodyPr>
            <a:noAutofit/>
          </a:bodyPr>
          <a:lstStyle/>
          <a:p>
            <a:pPr algn="just"/>
            <a:r>
              <a:rPr lang="pt-BR" sz="2400" dirty="0">
                <a:latin typeface="+mj-lt"/>
              </a:rPr>
              <a:t>A questão é que, diante da construção destes raciocínios mais aprimorados, muitas são as estratégias que, usualmente, acabam sendo memorizados pelos alunos sem qualquer significância, tendo como único intuito reduzir ou facilitar os caminhos para uma rápida resolução de problemas (VERGNAUD, 1998).</a:t>
            </a:r>
          </a:p>
          <a:p>
            <a:pPr algn="just"/>
            <a:r>
              <a:rPr lang="pt-BR" sz="2400" dirty="0">
                <a:latin typeface="+mj-lt"/>
              </a:rPr>
              <a:t>Para Johannot (1947) o raciocínio </a:t>
            </a:r>
            <a:r>
              <a:rPr lang="pt-BR" sz="2400" b="1" u="sng" dirty="0">
                <a:latin typeface="+mj-lt"/>
              </a:rPr>
              <a:t>concreto</a:t>
            </a:r>
            <a:r>
              <a:rPr lang="pt-BR" sz="2400" dirty="0">
                <a:latin typeface="+mj-lt"/>
              </a:rPr>
              <a:t> utiliza ou necessita de elementos manipuláveis para operar, o </a:t>
            </a:r>
            <a:r>
              <a:rPr lang="pt-BR" sz="2400" b="1" u="sng" dirty="0">
                <a:latin typeface="+mj-lt"/>
              </a:rPr>
              <a:t>gráfico</a:t>
            </a:r>
            <a:r>
              <a:rPr lang="pt-BR" sz="2400" dirty="0">
                <a:latin typeface="+mj-lt"/>
              </a:rPr>
              <a:t> em que há uma forte representação por desenhos e gráficos, o </a:t>
            </a:r>
            <a:r>
              <a:rPr lang="pt-BR" sz="2400" b="1" u="sng" dirty="0">
                <a:latin typeface="+mj-lt"/>
              </a:rPr>
              <a:t>aritmético</a:t>
            </a:r>
            <a:r>
              <a:rPr lang="pt-BR" sz="2400" dirty="0">
                <a:latin typeface="+mj-lt"/>
              </a:rPr>
              <a:t> ao utilizar de números e operações e o </a:t>
            </a:r>
            <a:r>
              <a:rPr lang="pt-BR" sz="2400" b="1" u="sng" dirty="0">
                <a:latin typeface="+mj-lt"/>
              </a:rPr>
              <a:t>algébrico</a:t>
            </a:r>
            <a:r>
              <a:rPr lang="pt-BR" sz="2400" dirty="0">
                <a:latin typeface="+mj-lt"/>
              </a:rPr>
              <a:t> por conseguir associar números a diferentes outras formas de símbolos. </a:t>
            </a:r>
          </a:p>
          <a:p>
            <a:pPr algn="just"/>
            <a:r>
              <a:rPr lang="pt-BR" sz="2400" dirty="0">
                <a:latin typeface="+mj-lt"/>
              </a:rPr>
              <a:t>o sujeito precisa elaborar hipóteses e, intuitivamente, ultrapassar o campo do raciocínio matemático concreto adquirido pela abstração empírica, a fim de alcançar algo mais avançado que agregue experiências lógico-matemáticas como o raciocínio aritmético e o algébrico na resolução de problemas matemáticos (BEZERRA, 2017).  </a:t>
            </a:r>
            <a:endParaRPr lang="pt-BR" sz="2400" dirty="0">
              <a:latin typeface="+mj-lt"/>
              <a:cs typeface="Arial" pitchFamily="34" charset="0"/>
            </a:endParaRPr>
          </a:p>
        </p:txBody>
      </p:sp>
    </p:spTree>
    <p:extLst>
      <p:ext uri="{BB962C8B-B14F-4D97-AF65-F5344CB8AC3E}">
        <p14:creationId xmlns:p14="http://schemas.microsoft.com/office/powerpoint/2010/main" val="2206632346"/>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85337" y="623456"/>
            <a:ext cx="11035608" cy="923330"/>
          </a:xfrm>
          <a:prstGeom prst="rect">
            <a:avLst/>
          </a:prstGeom>
          <a:noFill/>
        </p:spPr>
        <p:txBody>
          <a:bodyPr wrap="square" rtlCol="0">
            <a:spAutoFit/>
          </a:bodyPr>
          <a:lstStyle/>
          <a:p>
            <a:pPr algn="just"/>
            <a:endParaRPr lang="pt-BR" b="1" dirty="0">
              <a:solidFill>
                <a:schemeClr val="bg1"/>
              </a:solidFill>
            </a:endParaRPr>
          </a:p>
          <a:p>
            <a:pPr algn="just"/>
            <a:r>
              <a:rPr lang="pt-BR" b="1" dirty="0">
                <a:solidFill>
                  <a:schemeClr val="bg1"/>
                </a:solidFill>
              </a:rPr>
              <a:t>AO TRATAR DESTES RACIOCÍNIOS, A FORMAÇÃO DE PROFESSORES QUE ENSINAM MATEMÁTICA IMPLICAM  AS SEGUINTES QUESTÕES </a:t>
            </a:r>
          </a:p>
        </p:txBody>
      </p:sp>
      <p:sp>
        <p:nvSpPr>
          <p:cNvPr id="5" name="CaixaDeTexto 9"/>
          <p:cNvSpPr txBox="1">
            <a:spLocks noChangeArrowheads="1"/>
          </p:cNvSpPr>
          <p:nvPr/>
        </p:nvSpPr>
        <p:spPr bwMode="auto">
          <a:xfrm>
            <a:off x="424265" y="1841243"/>
            <a:ext cx="11310535" cy="4616648"/>
          </a:xfrm>
          <a:prstGeom prst="rect">
            <a:avLst/>
          </a:prstGeom>
          <a:noFill/>
          <a:ln w="9525">
            <a:noFill/>
            <a:miter lim="800000"/>
            <a:headEnd/>
            <a:tailEnd/>
          </a:ln>
        </p:spPr>
        <p:txBody>
          <a:bodyPr wrap="square">
            <a:spAutoFit/>
          </a:bodyPr>
          <a:lstStyle/>
          <a:p>
            <a:pPr algn="just"/>
            <a:r>
              <a:rPr lang="pt-BR" sz="2400" dirty="0"/>
              <a:t>De acordo com a classificação colocada por Johannot (1947), há alguma relação entre o tipo de raciocínio e a dificuldade para a resolução de um determinado problema colocado?</a:t>
            </a:r>
          </a:p>
          <a:p>
            <a:pPr algn="just"/>
            <a:endParaRPr lang="pt-BR" sz="1000" dirty="0"/>
          </a:p>
          <a:p>
            <a:pPr algn="just"/>
            <a:r>
              <a:rPr lang="pt-BR" sz="2400" dirty="0"/>
              <a:t>Diante do conhecimento destes raciocínios, como o professor poderia atuar na incumbência de instigar o aluno a desenvolver o maior repertório possível de estratégias com vistas a promover raciocínios algébricos mais gerais? </a:t>
            </a:r>
          </a:p>
          <a:p>
            <a:pPr algn="just"/>
            <a:endParaRPr lang="pt-BR" sz="1000" dirty="0"/>
          </a:p>
          <a:p>
            <a:pPr algn="just"/>
            <a:r>
              <a:rPr lang="pt-BR" sz="2400" dirty="0"/>
              <a:t>Ao compreender como os raciocínios matemáticos se manifestam na resolução de problemas matemáticos, como esse conhecimento pode contribuir com a formação de pedagogos?</a:t>
            </a:r>
          </a:p>
          <a:p>
            <a:pPr algn="just"/>
            <a:endParaRPr lang="pt-BR" sz="1000" dirty="0"/>
          </a:p>
          <a:p>
            <a:pPr algn="just"/>
            <a:r>
              <a:rPr lang="pt-BR" sz="2400" dirty="0"/>
              <a:t>Na certeza que o aluno seja um sujeito investigativo e que aprenda de forma significante, qual melhor metodologia a ser usada pelo professor?</a:t>
            </a:r>
          </a:p>
        </p:txBody>
      </p:sp>
    </p:spTree>
    <p:extLst>
      <p:ext uri="{BB962C8B-B14F-4D97-AF65-F5344CB8AC3E}">
        <p14:creationId xmlns:p14="http://schemas.microsoft.com/office/powerpoint/2010/main" val="246979241"/>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ox(in)">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ox(in)">
                                      <p:cBhvr>
                                        <p:cTn id="17" dur="1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ox(in)">
                                      <p:cBhvr>
                                        <p:cTn id="22"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pitchFamily="34" charset="0"/>
              </a:rPr>
              <a:t>Alguns dos resultados alcançados na pesquisa</a:t>
            </a:r>
            <a:endParaRPr lang="pt-BR" dirty="0"/>
          </a:p>
        </p:txBody>
      </p:sp>
      <p:sp>
        <p:nvSpPr>
          <p:cNvPr id="6" name="CaixaDeTexto 7"/>
          <p:cNvSpPr txBox="1">
            <a:spLocks noChangeArrowheads="1"/>
          </p:cNvSpPr>
          <p:nvPr/>
        </p:nvSpPr>
        <p:spPr bwMode="auto">
          <a:xfrm>
            <a:off x="408245" y="1936584"/>
            <a:ext cx="11298846" cy="1015663"/>
          </a:xfrm>
          <a:prstGeom prst="rect">
            <a:avLst/>
          </a:prstGeom>
          <a:noFill/>
          <a:ln w="9525">
            <a:noFill/>
            <a:miter lim="800000"/>
            <a:headEnd/>
            <a:tailEnd/>
          </a:ln>
        </p:spPr>
        <p:txBody>
          <a:bodyPr wrap="square">
            <a:spAutoFit/>
          </a:bodyPr>
          <a:lstStyle/>
          <a:p>
            <a:pPr algn="just">
              <a:spcBef>
                <a:spcPts val="600"/>
              </a:spcBef>
              <a:spcAft>
                <a:spcPts val="600"/>
              </a:spcAft>
              <a:buFontTx/>
              <a:buChar char="-"/>
            </a:pPr>
            <a:r>
              <a:rPr lang="pt-BR" sz="2000" dirty="0">
                <a:latin typeface="Calibri" pitchFamily="34" charset="0"/>
              </a:rPr>
              <a:t>Diante da dificuldade  para resolver um problema, o pedagogo retorna a um nível anterior de raciocínio na busca de uma base cognitiva que corrobore com a sua hipótese naquele momento, que no caso, o raciocínio  gráfico se configurou como patamar mínimo de referência. Como exemplo a seguir;</a:t>
            </a:r>
          </a:p>
        </p:txBody>
      </p:sp>
      <p:pic>
        <p:nvPicPr>
          <p:cNvPr id="8" name="Imagem 15"/>
          <p:cNvPicPr>
            <a:picLocks noChangeAspect="1" noChangeArrowheads="1"/>
          </p:cNvPicPr>
          <p:nvPr/>
        </p:nvPicPr>
        <p:blipFill>
          <a:blip r:embed="rId2"/>
          <a:srcRect/>
          <a:stretch>
            <a:fillRect/>
          </a:stretch>
        </p:blipFill>
        <p:spPr bwMode="auto">
          <a:xfrm>
            <a:off x="373178" y="3263169"/>
            <a:ext cx="7072362" cy="1661371"/>
          </a:xfrm>
          <a:prstGeom prst="rect">
            <a:avLst/>
          </a:prstGeom>
          <a:solidFill>
            <a:srgbClr val="FFFFFF"/>
          </a:solidFill>
          <a:ln w="9525">
            <a:noFill/>
            <a:miter lim="800000"/>
            <a:headEnd/>
            <a:tailEnd/>
          </a:ln>
        </p:spPr>
      </p:pic>
      <p:pic>
        <p:nvPicPr>
          <p:cNvPr id="9" name="Imagem 7"/>
          <p:cNvPicPr>
            <a:picLocks noChangeAspect="1" noChangeArrowheads="1"/>
          </p:cNvPicPr>
          <p:nvPr/>
        </p:nvPicPr>
        <p:blipFill>
          <a:blip r:embed="rId3"/>
          <a:srcRect/>
          <a:stretch>
            <a:fillRect/>
          </a:stretch>
        </p:blipFill>
        <p:spPr bwMode="auto">
          <a:xfrm>
            <a:off x="351218" y="5124888"/>
            <a:ext cx="7070701" cy="1500198"/>
          </a:xfrm>
          <a:prstGeom prst="rect">
            <a:avLst/>
          </a:prstGeom>
          <a:solidFill>
            <a:srgbClr val="FFFFFF"/>
          </a:solidFill>
          <a:ln w="9525">
            <a:noFill/>
            <a:miter lim="800000"/>
            <a:headEnd/>
            <a:tailEnd/>
          </a:ln>
        </p:spPr>
      </p:pic>
      <p:sp>
        <p:nvSpPr>
          <p:cNvPr id="10" name="CaixaDeTexto 9"/>
          <p:cNvSpPr txBox="1"/>
          <p:nvPr/>
        </p:nvSpPr>
        <p:spPr>
          <a:xfrm>
            <a:off x="7813964" y="5098473"/>
            <a:ext cx="3879272" cy="1477328"/>
          </a:xfrm>
          <a:prstGeom prst="rect">
            <a:avLst/>
          </a:prstGeom>
          <a:noFill/>
          <a:ln w="3175">
            <a:solidFill>
              <a:schemeClr val="tx1"/>
            </a:solidFill>
          </a:ln>
        </p:spPr>
        <p:txBody>
          <a:bodyPr wrap="square" rtlCol="0">
            <a:spAutoFit/>
          </a:bodyPr>
          <a:lstStyle/>
          <a:p>
            <a:pPr algn="just"/>
            <a:r>
              <a:rPr lang="pt-BR" dirty="0"/>
              <a:t>Em uma câmara de Vereadores, cada quatro vereadores possuem 6 assessores parlamentares. Se a câmara possui 10 Vereadores, quantos são os assessores parlamentares? </a:t>
            </a:r>
          </a:p>
        </p:txBody>
      </p:sp>
      <p:sp>
        <p:nvSpPr>
          <p:cNvPr id="11" name="CaixaDeTexto 10"/>
          <p:cNvSpPr txBox="1"/>
          <p:nvPr/>
        </p:nvSpPr>
        <p:spPr>
          <a:xfrm>
            <a:off x="7813964" y="3172691"/>
            <a:ext cx="3879272" cy="1477328"/>
          </a:xfrm>
          <a:prstGeom prst="rect">
            <a:avLst/>
          </a:prstGeom>
          <a:noFill/>
          <a:ln w="3175">
            <a:solidFill>
              <a:schemeClr val="tx1"/>
            </a:solidFill>
          </a:ln>
        </p:spPr>
        <p:txBody>
          <a:bodyPr wrap="square" rtlCol="0">
            <a:spAutoFit/>
          </a:bodyPr>
          <a:lstStyle/>
          <a:p>
            <a:pPr algn="just"/>
            <a:r>
              <a:rPr lang="pt-BR" dirty="0"/>
              <a:t>Se forem colocadas 5 pessoas em fila, de quantas maneiras diferentes pode-se formar essa fila de modo que o primeira pessoa da fila seja sempre a mesma? </a:t>
            </a:r>
          </a:p>
        </p:txBody>
      </p:sp>
    </p:spTree>
    <p:extLst>
      <p:ext uri="{BB962C8B-B14F-4D97-AF65-F5344CB8AC3E}">
        <p14:creationId xmlns:p14="http://schemas.microsoft.com/office/powerpoint/2010/main" val="161882570"/>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par>
                                <p:cTn id="8" presetID="8"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amond(in)">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7"/>
          <p:cNvSpPr txBox="1">
            <a:spLocks noChangeArrowheads="1"/>
          </p:cNvSpPr>
          <p:nvPr/>
        </p:nvSpPr>
        <p:spPr bwMode="auto">
          <a:xfrm>
            <a:off x="336807" y="782326"/>
            <a:ext cx="11411848" cy="1200329"/>
          </a:xfrm>
          <a:prstGeom prst="rect">
            <a:avLst/>
          </a:prstGeom>
          <a:noFill/>
          <a:ln w="9525">
            <a:noFill/>
            <a:miter lim="800000"/>
            <a:headEnd/>
            <a:tailEnd/>
          </a:ln>
        </p:spPr>
        <p:txBody>
          <a:bodyPr wrap="square">
            <a:spAutoFit/>
          </a:bodyPr>
          <a:lstStyle/>
          <a:p>
            <a:pPr algn="just">
              <a:spcBef>
                <a:spcPts val="600"/>
              </a:spcBef>
              <a:spcAft>
                <a:spcPts val="600"/>
              </a:spcAft>
            </a:pPr>
            <a:r>
              <a:rPr lang="pt-BR" sz="2400" dirty="0">
                <a:latin typeface="Calibri" pitchFamily="34" charset="0"/>
              </a:rPr>
              <a:t>Há  na relação destes problemas, questões que oferecem uma maior dificuldade de exposição das respostas por meio do raciocínio algébrico, no caso, as que envolvem combinatória.</a:t>
            </a:r>
          </a:p>
        </p:txBody>
      </p:sp>
      <p:pic>
        <p:nvPicPr>
          <p:cNvPr id="5" name="Imagem 4" descr="aluno 13 questão 04"/>
          <p:cNvPicPr>
            <a:picLocks noChangeAspect="1" noChangeArrowheads="1"/>
          </p:cNvPicPr>
          <p:nvPr/>
        </p:nvPicPr>
        <p:blipFill>
          <a:blip r:embed="rId2"/>
          <a:srcRect/>
          <a:stretch>
            <a:fillRect/>
          </a:stretch>
        </p:blipFill>
        <p:spPr bwMode="auto">
          <a:xfrm>
            <a:off x="322953" y="2105443"/>
            <a:ext cx="5857875" cy="1171575"/>
          </a:xfrm>
          <a:prstGeom prst="rect">
            <a:avLst/>
          </a:prstGeom>
          <a:noFill/>
          <a:ln w="9525">
            <a:noFill/>
            <a:miter lim="800000"/>
            <a:headEnd/>
            <a:tailEnd/>
          </a:ln>
        </p:spPr>
      </p:pic>
      <p:pic>
        <p:nvPicPr>
          <p:cNvPr id="6" name="Imagem 8"/>
          <p:cNvPicPr>
            <a:picLocks noChangeAspect="1" noChangeArrowheads="1"/>
          </p:cNvPicPr>
          <p:nvPr/>
        </p:nvPicPr>
        <p:blipFill>
          <a:blip r:embed="rId3"/>
          <a:srcRect/>
          <a:stretch>
            <a:fillRect/>
          </a:stretch>
        </p:blipFill>
        <p:spPr bwMode="auto">
          <a:xfrm>
            <a:off x="332509" y="3464931"/>
            <a:ext cx="5791200" cy="1514475"/>
          </a:xfrm>
          <a:prstGeom prst="rect">
            <a:avLst/>
          </a:prstGeom>
          <a:solidFill>
            <a:srgbClr val="FFFFFF"/>
          </a:solidFill>
          <a:ln w="9525">
            <a:noFill/>
            <a:miter lim="800000"/>
            <a:headEnd/>
            <a:tailEnd/>
          </a:ln>
        </p:spPr>
      </p:pic>
      <p:pic>
        <p:nvPicPr>
          <p:cNvPr id="7" name="Imagem 9"/>
          <p:cNvPicPr>
            <a:picLocks noChangeAspect="1" noChangeArrowheads="1"/>
          </p:cNvPicPr>
          <p:nvPr/>
        </p:nvPicPr>
        <p:blipFill>
          <a:blip r:embed="rId4"/>
          <a:srcRect/>
          <a:stretch>
            <a:fillRect/>
          </a:stretch>
        </p:blipFill>
        <p:spPr bwMode="auto">
          <a:xfrm>
            <a:off x="311264" y="5226628"/>
            <a:ext cx="5867400" cy="1409700"/>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2206632346"/>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par>
                                <p:cTn id="8" presetID="8"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1000"/>
                                        <p:tgtEl>
                                          <p:spTgt spid="6"/>
                                        </p:tgtEl>
                                      </p:cBhvr>
                                    </p:animEffect>
                                  </p:childTnLst>
                                </p:cTn>
                              </p:par>
                              <p:par>
                                <p:cTn id="11" presetID="8" presetClass="entr" presetSubtype="16"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amond(in)">
                                      <p:cBhvr>
                                        <p:cTn id="1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7"/>
          <p:cNvSpPr txBox="1">
            <a:spLocks noChangeArrowheads="1"/>
          </p:cNvSpPr>
          <p:nvPr/>
        </p:nvSpPr>
        <p:spPr bwMode="auto">
          <a:xfrm>
            <a:off x="336807" y="782326"/>
            <a:ext cx="11411848" cy="461665"/>
          </a:xfrm>
          <a:prstGeom prst="rect">
            <a:avLst/>
          </a:prstGeom>
          <a:noFill/>
          <a:ln w="9525">
            <a:noFill/>
            <a:miter lim="800000"/>
            <a:headEnd/>
            <a:tailEnd/>
          </a:ln>
        </p:spPr>
        <p:txBody>
          <a:bodyPr wrap="square">
            <a:spAutoFit/>
          </a:bodyPr>
          <a:lstStyle/>
          <a:p>
            <a:pPr algn="just">
              <a:spcBef>
                <a:spcPts val="600"/>
              </a:spcBef>
              <a:spcAft>
                <a:spcPts val="600"/>
              </a:spcAft>
            </a:pPr>
            <a:r>
              <a:rPr lang="pt-BR" sz="2400" dirty="0">
                <a:latin typeface="Calibri" pitchFamily="34" charset="0"/>
              </a:rPr>
              <a:t>		</a:t>
            </a:r>
          </a:p>
        </p:txBody>
      </p:sp>
      <p:sp>
        <p:nvSpPr>
          <p:cNvPr id="8" name="CaixaDeTexto 7"/>
          <p:cNvSpPr txBox="1">
            <a:spLocks noChangeArrowheads="1"/>
          </p:cNvSpPr>
          <p:nvPr/>
        </p:nvSpPr>
        <p:spPr bwMode="auto">
          <a:xfrm>
            <a:off x="419935" y="823890"/>
            <a:ext cx="11314865" cy="830997"/>
          </a:xfrm>
          <a:prstGeom prst="rect">
            <a:avLst/>
          </a:prstGeom>
          <a:noFill/>
          <a:ln w="9525">
            <a:noFill/>
            <a:miter lim="800000"/>
            <a:headEnd/>
            <a:tailEnd/>
          </a:ln>
        </p:spPr>
        <p:txBody>
          <a:bodyPr wrap="square">
            <a:spAutoFit/>
          </a:bodyPr>
          <a:lstStyle/>
          <a:p>
            <a:pPr algn="just">
              <a:spcBef>
                <a:spcPts val="600"/>
              </a:spcBef>
              <a:spcAft>
                <a:spcPts val="600"/>
              </a:spcAft>
            </a:pPr>
            <a:r>
              <a:rPr lang="pt-BR" sz="2400" dirty="0">
                <a:latin typeface="Calibri" pitchFamily="34" charset="0"/>
              </a:rPr>
              <a:t>O raciocínio aritmético foi o que obteve uma maior manifestação por parte dos pedagogos  seguido pelo algébrico, e em alguns casos o gráfico. </a:t>
            </a:r>
          </a:p>
        </p:txBody>
      </p:sp>
      <p:pic>
        <p:nvPicPr>
          <p:cNvPr id="9" name="Gráfico 3"/>
          <p:cNvPicPr>
            <a:picLocks noChangeArrowheads="1"/>
          </p:cNvPicPr>
          <p:nvPr/>
        </p:nvPicPr>
        <p:blipFill>
          <a:blip r:embed="rId2"/>
          <a:srcRect/>
          <a:stretch>
            <a:fillRect/>
          </a:stretch>
        </p:blipFill>
        <p:spPr bwMode="auto">
          <a:xfrm>
            <a:off x="1371600" y="1747390"/>
            <a:ext cx="8866909" cy="4778100"/>
          </a:xfrm>
          <a:prstGeom prst="rect">
            <a:avLst/>
          </a:prstGeom>
          <a:noFill/>
          <a:ln w="9525">
            <a:noFill/>
            <a:miter lim="800000"/>
            <a:headEnd/>
            <a:tailEnd/>
          </a:ln>
        </p:spPr>
      </p:pic>
    </p:spTree>
    <p:extLst>
      <p:ext uri="{BB962C8B-B14F-4D97-AF65-F5344CB8AC3E}">
        <p14:creationId xmlns:p14="http://schemas.microsoft.com/office/powerpoint/2010/main" val="2206632346"/>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Considerações finais</a:t>
            </a:r>
          </a:p>
        </p:txBody>
      </p:sp>
      <p:sp>
        <p:nvSpPr>
          <p:cNvPr id="3" name="Espaço Reservado para Conteúdo 2"/>
          <p:cNvSpPr>
            <a:spLocks noGrp="1"/>
          </p:cNvSpPr>
          <p:nvPr>
            <p:ph idx="1"/>
          </p:nvPr>
        </p:nvSpPr>
        <p:spPr>
          <a:xfrm>
            <a:off x="581192" y="2034862"/>
            <a:ext cx="11029615" cy="4504483"/>
          </a:xfrm>
        </p:spPr>
        <p:txBody>
          <a:bodyPr>
            <a:normAutofit fontScale="92500"/>
          </a:bodyPr>
          <a:lstStyle/>
          <a:p>
            <a:pPr algn="just">
              <a:buFont typeface="Wingdings" pitchFamily="2" charset="2"/>
              <a:buChar char="ü"/>
              <a:defRPr/>
            </a:pPr>
            <a:r>
              <a:rPr lang="pt-BR" sz="2400" dirty="0"/>
              <a:t>Diferente de Johannot, não nos voltamos à análise psicológica dos resultados, e sim para a particularidade matemática das respostas como foco na construção de melhores estratégias.</a:t>
            </a:r>
          </a:p>
          <a:p>
            <a:pPr algn="just">
              <a:buFont typeface="Wingdings" pitchFamily="2" charset="2"/>
              <a:buChar char="ü"/>
              <a:defRPr/>
            </a:pPr>
            <a:r>
              <a:rPr lang="pt-BR" sz="2400" dirty="0"/>
              <a:t>O nível de conhecimento matemático dos pedagogos sobre o raciocínio algébrico ainda está fortemente relacionado a práticas de memorização (com pouca ou nenhuma significância) e não frutos de intuições, deduções e generalizações.</a:t>
            </a:r>
          </a:p>
          <a:p>
            <a:pPr algn="just">
              <a:buFont typeface="Wingdings" pitchFamily="2" charset="2"/>
              <a:buChar char="ü"/>
              <a:defRPr/>
            </a:pPr>
            <a:r>
              <a:rPr lang="pt-BR" sz="2400" dirty="0"/>
              <a:t>O professor ao está ciente que o aluno pode manifestar diferentes raciocínios matemáticos e tendo compreensão sobre estes raciocínios seu campo de atuação melhorará expressivamente.</a:t>
            </a:r>
          </a:p>
          <a:p>
            <a:pPr algn="just">
              <a:buFont typeface="Wingdings" pitchFamily="2" charset="2"/>
              <a:buChar char="ü"/>
              <a:defRPr/>
            </a:pPr>
            <a:r>
              <a:rPr lang="pt-BR" sz="2400" dirty="0"/>
              <a:t>Ciente que o professor necessita compreender com maior propriedade o que se pretende ensinar, mesmo que de posse deste conhecimento, se não possuir um bom instrumento de mediação entre o saber a ser ensinado e o aluno de nada adiantará. </a:t>
            </a:r>
          </a:p>
          <a:p>
            <a:endParaRPr lang="pt-BR" dirty="0"/>
          </a:p>
        </p:txBody>
      </p:sp>
    </p:spTree>
    <p:extLst>
      <p:ext uri="{BB962C8B-B14F-4D97-AF65-F5344CB8AC3E}">
        <p14:creationId xmlns:p14="http://schemas.microsoft.com/office/powerpoint/2010/main" val="246979241"/>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referências</a:t>
            </a:r>
          </a:p>
        </p:txBody>
      </p:sp>
      <p:sp>
        <p:nvSpPr>
          <p:cNvPr id="3" name="Espaço Reservado para Conteúdo 2"/>
          <p:cNvSpPr>
            <a:spLocks noGrp="1"/>
          </p:cNvSpPr>
          <p:nvPr>
            <p:ph idx="1"/>
          </p:nvPr>
        </p:nvSpPr>
        <p:spPr>
          <a:xfrm>
            <a:off x="581192" y="2008910"/>
            <a:ext cx="11029615" cy="3849890"/>
          </a:xfrm>
        </p:spPr>
        <p:txBody>
          <a:bodyPr>
            <a:normAutofit fontScale="85000" lnSpcReduction="20000"/>
          </a:bodyPr>
          <a:lstStyle/>
          <a:p>
            <a:pPr algn="just"/>
            <a:r>
              <a:rPr lang="pt-BR" dirty="0">
                <a:latin typeface="Arial" pitchFamily="34" charset="0"/>
                <a:cs typeface="Arial" pitchFamily="34" charset="0"/>
              </a:rPr>
              <a:t>BEZERRA, Antonio Marcelo Araújo. A formação matemática do pedagogo: a relação entre o raciocínio matemático e as estratégias na solução de problemas matemáticos. 2017. 95f. – Dissertação (Mestrado) – Universidade Federal do Ceará, Programa de </a:t>
            </a:r>
            <a:r>
              <a:rPr lang="pt-BR" dirty="0" err="1">
                <a:latin typeface="Arial" pitchFamily="34" charset="0"/>
                <a:cs typeface="Arial" pitchFamily="34" charset="0"/>
              </a:rPr>
              <a:t>Pós-graduação</a:t>
            </a:r>
            <a:r>
              <a:rPr lang="pt-BR" dirty="0">
                <a:latin typeface="Arial" pitchFamily="34" charset="0"/>
                <a:cs typeface="Arial" pitchFamily="34" charset="0"/>
              </a:rPr>
              <a:t> em Educação Brasileira, Fortaleza (CE), 2017.</a:t>
            </a:r>
          </a:p>
          <a:p>
            <a:pPr algn="just"/>
            <a:r>
              <a:rPr lang="fr-FR" dirty="0">
                <a:latin typeface="Arial" pitchFamily="34" charset="0"/>
                <a:cs typeface="Arial" pitchFamily="34" charset="0"/>
              </a:rPr>
              <a:t>JOHANNOT, Louis. Recherche ssurle raisonnement mathématique de l'adolescent. Geneva: Delachaux: Niestlé, 1947. </a:t>
            </a:r>
          </a:p>
          <a:p>
            <a:pPr algn="just"/>
            <a:r>
              <a:rPr lang="pt-BR" dirty="0">
                <a:latin typeface="Arial" pitchFamily="34" charset="0"/>
                <a:cs typeface="Arial" pitchFamily="34" charset="0"/>
              </a:rPr>
              <a:t>LIMA, Lauro de Oliveira. Piaget: sugestão aos educadores. Petrópolis: Vozes, 1998.</a:t>
            </a:r>
          </a:p>
          <a:p>
            <a:pPr algn="just"/>
            <a:r>
              <a:rPr lang="pt-BR" dirty="0">
                <a:latin typeface="Arial" pitchFamily="34" charset="0"/>
                <a:cs typeface="Arial" pitchFamily="34" charset="0"/>
              </a:rPr>
              <a:t>MACHADO, Nilson José. Educação :competência e qualidade. São Paulo: Escrituras, 2009.</a:t>
            </a:r>
            <a:br>
              <a:rPr lang="pt-BR" dirty="0">
                <a:latin typeface="Arial" pitchFamily="34" charset="0"/>
                <a:cs typeface="Arial" pitchFamily="34" charset="0"/>
              </a:rPr>
            </a:br>
            <a:r>
              <a:rPr lang="pt-BR" dirty="0">
                <a:latin typeface="Arial" pitchFamily="34" charset="0"/>
                <a:cs typeface="Arial" pitchFamily="34" charset="0"/>
              </a:rPr>
              <a:t>37 v. (Coleção Ensaios Transversais). </a:t>
            </a:r>
          </a:p>
          <a:p>
            <a:pPr algn="just"/>
            <a:r>
              <a:rPr lang="pt-BR" dirty="0">
                <a:latin typeface="Arial" pitchFamily="34" charset="0"/>
                <a:cs typeface="Arial" pitchFamily="34" charset="0"/>
              </a:rPr>
              <a:t>MORAES, Denise Rosana da Silva, PERAÇOLI, Valdomiro </a:t>
            </a:r>
            <a:r>
              <a:rPr lang="pt-BR" dirty="0" err="1">
                <a:latin typeface="Arial" pitchFamily="34" charset="0"/>
                <a:cs typeface="Arial" pitchFamily="34" charset="0"/>
              </a:rPr>
              <a:t>Delantonia</a:t>
            </a:r>
            <a:r>
              <a:rPr lang="pt-BR" dirty="0">
                <a:latin typeface="Arial" pitchFamily="34" charset="0"/>
                <a:cs typeface="Arial" pitchFamily="34" charset="0"/>
              </a:rPr>
              <a:t>. Contribuições pedagógicas da Informática no processo de ensino-aprendizagem da Matemática no Ensino Médio: desafios e possibilidades. </a:t>
            </a:r>
            <a:r>
              <a:rPr lang="pt-BR" i="1" dirty="0">
                <a:latin typeface="Arial" pitchFamily="34" charset="0"/>
                <a:cs typeface="Arial" pitchFamily="34" charset="0"/>
              </a:rPr>
              <a:t>In</a:t>
            </a:r>
            <a:r>
              <a:rPr lang="pt-BR" dirty="0">
                <a:latin typeface="Arial" pitchFamily="34" charset="0"/>
                <a:cs typeface="Arial" pitchFamily="34" charset="0"/>
              </a:rPr>
              <a:t>: Paraná. Secretaria de Estado da Educação. Superintendência da Educação. Gestão escolar. 2009. (Caderno temático). Disponível em:</a:t>
            </a:r>
            <a:br>
              <a:rPr lang="pt-BR" dirty="0">
                <a:latin typeface="Arial" pitchFamily="34" charset="0"/>
                <a:cs typeface="Arial" pitchFamily="34" charset="0"/>
              </a:rPr>
            </a:br>
            <a:r>
              <a:rPr lang="pt-BR" dirty="0">
                <a:latin typeface="Arial" pitchFamily="34" charset="0"/>
                <a:cs typeface="Arial" pitchFamily="34" charset="0"/>
              </a:rPr>
              <a:t>&lt;http://www.diaadiaeducacao.pr.gov.br/portals/pde/arquivos/2087-6.pdf&gt;. Acesso em : 21 maio 2017.</a:t>
            </a:r>
          </a:p>
          <a:p>
            <a:pPr algn="just"/>
            <a:r>
              <a:rPr lang="pt-BR" dirty="0">
                <a:latin typeface="Arial" pitchFamily="34" charset="0"/>
                <a:cs typeface="Arial" pitchFamily="34" charset="0"/>
              </a:rPr>
              <a:t>SANTOS, Maria José Costa dos. A formação do professor de matemática: metodologia sequência </a:t>
            </a:r>
            <a:r>
              <a:rPr lang="pt-BR" dirty="0" err="1">
                <a:latin typeface="Arial" pitchFamily="34" charset="0"/>
                <a:cs typeface="Arial" pitchFamily="34" charset="0"/>
              </a:rPr>
              <a:t>fedathi</a:t>
            </a:r>
            <a:r>
              <a:rPr lang="pt-BR" dirty="0">
                <a:latin typeface="Arial" pitchFamily="34" charset="0"/>
                <a:cs typeface="Arial" pitchFamily="34" charset="0"/>
              </a:rPr>
              <a:t> (</a:t>
            </a:r>
            <a:r>
              <a:rPr lang="pt-BR" dirty="0" err="1">
                <a:latin typeface="Arial" pitchFamily="34" charset="0"/>
                <a:cs typeface="Arial" pitchFamily="34" charset="0"/>
              </a:rPr>
              <a:t>sf</a:t>
            </a:r>
            <a:r>
              <a:rPr lang="pt-BR" dirty="0">
                <a:latin typeface="Arial" pitchFamily="34" charset="0"/>
                <a:cs typeface="Arial" pitchFamily="34" charset="0"/>
              </a:rPr>
              <a:t>). Revista Lusófona de Educação, [</a:t>
            </a:r>
            <a:r>
              <a:rPr lang="pt-BR" dirty="0" err="1">
                <a:latin typeface="Arial" pitchFamily="34" charset="0"/>
                <a:cs typeface="Arial" pitchFamily="34" charset="0"/>
              </a:rPr>
              <a:t>S.l.</a:t>
            </a:r>
            <a:r>
              <a:rPr lang="pt-BR" dirty="0">
                <a:latin typeface="Arial" pitchFamily="34" charset="0"/>
                <a:cs typeface="Arial" pitchFamily="34" charset="0"/>
              </a:rPr>
              <a:t>], v. 38, n. 38, mar. 2018. ISSN 1646-401X. Disponível em: . Acesso em: 23 jul 2019.</a:t>
            </a:r>
          </a:p>
          <a:p>
            <a:pPr algn="just"/>
            <a:r>
              <a:rPr lang="en-US" dirty="0">
                <a:latin typeface="Arial" pitchFamily="34" charset="0"/>
                <a:cs typeface="Arial" pitchFamily="34" charset="0"/>
              </a:rPr>
              <a:t>VERGNAUD, </a:t>
            </a:r>
            <a:r>
              <a:rPr lang="en-US" dirty="0" err="1">
                <a:latin typeface="Arial" pitchFamily="34" charset="0"/>
                <a:cs typeface="Arial" pitchFamily="34" charset="0"/>
              </a:rPr>
              <a:t>Gérard</a:t>
            </a:r>
            <a:r>
              <a:rPr lang="en-US" dirty="0">
                <a:latin typeface="Arial" pitchFamily="34" charset="0"/>
                <a:cs typeface="Arial" pitchFamily="34" charset="0"/>
              </a:rPr>
              <a:t>. A comprehensive theory of representation for mathematics education. Journal of Mathematical Behavior, v. 17, n. 2, p. 167-181. 1998.</a:t>
            </a:r>
            <a:r>
              <a:rPr lang="pt-BR" dirty="0">
                <a:latin typeface="Arial" pitchFamily="34" charset="0"/>
                <a:cs typeface="Arial" pitchFamily="34" charset="0"/>
              </a:rPr>
              <a:t> </a:t>
            </a:r>
          </a:p>
        </p:txBody>
      </p:sp>
    </p:spTree>
    <p:extLst>
      <p:ext uri="{BB962C8B-B14F-4D97-AF65-F5344CB8AC3E}">
        <p14:creationId xmlns:p14="http://schemas.microsoft.com/office/powerpoint/2010/main" val="3094351314"/>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
  <TotalTime>134</TotalTime>
  <Words>861</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10</vt:i4>
      </vt:variant>
    </vt:vector>
  </HeadingPairs>
  <TitlesOfParts>
    <vt:vector size="17" baseType="lpstr">
      <vt:lpstr>Arial</vt:lpstr>
      <vt:lpstr>Calibri</vt:lpstr>
      <vt:lpstr>Gill Sans MT</vt:lpstr>
      <vt:lpstr>Times New Roman</vt:lpstr>
      <vt:lpstr>Wingdings</vt:lpstr>
      <vt:lpstr>Wingdings 2</vt:lpstr>
      <vt:lpstr>Dividendo</vt:lpstr>
      <vt:lpstr>A relação entre o raciocínio matemático e as estratégias na solução de problemas matemáticos numa perspectiva de formação de professores</vt:lpstr>
      <vt:lpstr>Contextos sobre o ensino E A APRENDIZAGEM DA Matemática</vt:lpstr>
      <vt:lpstr>Apresentação do PowerPoint</vt:lpstr>
      <vt:lpstr>Apresentação do PowerPoint</vt:lpstr>
      <vt:lpstr>Alguns dos resultados alcançados na pesquisa</vt:lpstr>
      <vt:lpstr>Apresentação do PowerPoint</vt:lpstr>
      <vt:lpstr>Apresentação do PowerPoint</vt:lpstr>
      <vt:lpstr>Considerações finais</vt:lpstr>
      <vt:lpstr>referências</vt:lpstr>
      <vt:lpstr>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trabalho</dc:title>
  <dc:creator>Jair Lino</dc:creator>
  <cp:lastModifiedBy>User</cp:lastModifiedBy>
  <cp:revision>22</cp:revision>
  <dcterms:created xsi:type="dcterms:W3CDTF">2016-06-06T17:19:40Z</dcterms:created>
  <dcterms:modified xsi:type="dcterms:W3CDTF">2019-07-25T14:29:48Z</dcterms:modified>
</cp:coreProperties>
</file>